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32" r:id="rId2"/>
  </p:sldMasterIdLst>
  <p:notesMasterIdLst>
    <p:notesMasterId r:id="rId27"/>
  </p:notesMasterIdLst>
  <p:sldIdLst>
    <p:sldId id="466" r:id="rId3"/>
    <p:sldId id="467" r:id="rId4"/>
    <p:sldId id="497" r:id="rId5"/>
    <p:sldId id="502" r:id="rId6"/>
    <p:sldId id="503" r:id="rId7"/>
    <p:sldId id="505" r:id="rId8"/>
    <p:sldId id="504" r:id="rId9"/>
    <p:sldId id="469" r:id="rId10"/>
    <p:sldId id="470" r:id="rId11"/>
    <p:sldId id="468" r:id="rId12"/>
    <p:sldId id="478" r:id="rId13"/>
    <p:sldId id="471" r:id="rId14"/>
    <p:sldId id="472" r:id="rId15"/>
    <p:sldId id="473" r:id="rId16"/>
    <p:sldId id="474" r:id="rId17"/>
    <p:sldId id="475" r:id="rId18"/>
    <p:sldId id="476" r:id="rId19"/>
    <p:sldId id="490" r:id="rId20"/>
    <p:sldId id="494" r:id="rId21"/>
    <p:sldId id="492" r:id="rId22"/>
    <p:sldId id="491" r:id="rId23"/>
    <p:sldId id="498" r:id="rId24"/>
    <p:sldId id="499" r:id="rId25"/>
    <p:sldId id="501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F210C1-27C2-4627-835A-57B5B25593E5}">
          <p14:sldIdLst>
            <p14:sldId id="466"/>
            <p14:sldId id="467"/>
            <p14:sldId id="497"/>
            <p14:sldId id="502"/>
            <p14:sldId id="503"/>
            <p14:sldId id="505"/>
            <p14:sldId id="504"/>
            <p14:sldId id="469"/>
            <p14:sldId id="470"/>
            <p14:sldId id="468"/>
            <p14:sldId id="478"/>
            <p14:sldId id="471"/>
            <p14:sldId id="472"/>
            <p14:sldId id="473"/>
            <p14:sldId id="474"/>
            <p14:sldId id="475"/>
            <p14:sldId id="476"/>
            <p14:sldId id="490"/>
            <p14:sldId id="494"/>
            <p14:sldId id="492"/>
            <p14:sldId id="491"/>
            <p14:sldId id="498"/>
            <p14:sldId id="499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ya Patrick" initials="KP" lastIdx="1" clrIdx="0">
    <p:extLst>
      <p:ext uri="{19B8F6BF-5375-455C-9EA6-DF929625EA0E}">
        <p15:presenceInfo xmlns:p15="http://schemas.microsoft.com/office/powerpoint/2012/main" userId="S-1-5-21-133454808-996562080-10498456-108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3429" autoAdjust="0"/>
  </p:normalViewPr>
  <p:slideViewPr>
    <p:cSldViewPr>
      <p:cViewPr varScale="1">
        <p:scale>
          <a:sx n="65" d="100"/>
          <a:sy n="65" d="100"/>
        </p:scale>
        <p:origin x="14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BB0CB1-A735-4710-840B-E7A8FD539B85}" type="datetimeFigureOut">
              <a:rPr lang="en-US"/>
              <a:pPr>
                <a:defRPr/>
              </a:pPr>
              <a:t>12/8/2017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CF0553-225A-4020-8D6D-150C79F59E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0676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053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8737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gateway at James H. McGee and US 35 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17B0-F4E8-474B-BED8-2EF4D80FFB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1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Tipping in this case means decline 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1511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7871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2555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approach his by describing these as emerging strategies coming from nine months of planning and organizing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6645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DeSoto Bass Community Garden- with</a:t>
            </a:r>
            <a:r>
              <a:rPr lang="en-US" baseline="0" dirty="0"/>
              <a:t> leverage funding from Citywide. The logo and name were created and voted on by residents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kp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17B0-F4E8-474B-BED8-2EF4D80FFB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83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Hilltop Container Garden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17B0-F4E8-474B-BED8-2EF4D80FFB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00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Hilltop Container Garden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17B0-F4E8-474B-BED8-2EF4D80FFB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54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5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9236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</a:t>
            </a:r>
            <a:r>
              <a:rPr lang="en-US" baseline="0" dirty="0"/>
              <a:t> &amp; Karen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9478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</a:t>
            </a:r>
            <a:r>
              <a:rPr lang="en-US" baseline="0" dirty="0"/>
              <a:t> &amp; Karen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8766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Landbank discussion of housing stabilization strategies for Pineview in partnership with CC, HOC, CW, etc. Could then reference Madden Hills as a companion neighborhood perhaps just popping up map so folks are oriented.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1637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bring these programs to Madden Hills with appropriate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4534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spreadsheet and discuss investment opportunities.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305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was held on September 21 to share results of nine months of planning and organizing in a fun way with residents. Over 100 people attended. Goal: where is there consensus? What is most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462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7881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087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5268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08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Projections</a:t>
            </a:r>
            <a:r>
              <a:rPr lang="en-US" sz="1200" baseline="0" dirty="0">
                <a:solidFill>
                  <a:schemeClr val="tx1"/>
                </a:solidFill>
              </a:rPr>
              <a:t> of what market can support by 2020</a:t>
            </a: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(from organizing work and surveys)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kp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97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surveys,</a:t>
            </a:r>
            <a:r>
              <a:rPr lang="en-US" baseline="0" dirty="0"/>
              <a:t> community organizing work, committee work. Visioning sessions will start 9/21</a:t>
            </a:r>
          </a:p>
          <a:p>
            <a:endParaRPr lang="en-US" baseline="0" dirty="0"/>
          </a:p>
          <a:p>
            <a:r>
              <a:rPr lang="en-US" baseline="0" dirty="0"/>
              <a:t>Kp- add housing results from visioning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855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3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3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4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099F-1118-450B-A12E-D91DD4BF1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6A2301-2037-4DA8-A361-2A6CF7BF5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FEFE8-B45B-4D8E-BF20-A552A767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FE24A1-CB43-4AFF-B178-7517DFA9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AA5248-41B7-4818-A86D-F924ED45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20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FD286-35D6-4A50-9176-20416568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AB6F3-5727-4907-9F8D-BAA54DEA4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EA4AE8-571D-45E6-A769-B64E493D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B0ACA3-78C0-4774-A678-A56DAFCB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905635-1A1A-458A-94FE-2631A123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80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DCC30-AC99-469B-8B52-AF2C1B45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DE871B-E759-4406-84D4-3203DEF21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B1964-17DA-4DEC-8FD0-5D0CDDC4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48898-0000-45BD-A441-C4938986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D2EC2-5B77-4F3B-914F-61A86615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4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256F7-0D47-4005-BB6C-589F6D4F3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078401-8FB1-45B7-B851-9B0C98FD6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6D0C8-85ED-48B7-BA2C-E0340249E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635783-F337-44A4-9948-15FBA664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DFD1CC-AFB3-4CDF-82E5-9B66CB15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FEC55-0B48-45AF-B0ED-DC991312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37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6616FC-1CE6-490C-AA40-B8149075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3A3EB0-16D3-4E89-84D4-E781AB00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C4FA34-E0E7-45FE-A5C8-EFE62EEC3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3037CA9-0EFB-465F-84E5-B50BBD481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7B9100-43F7-4412-B8CF-B45C3E46C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F3329B-72E0-4143-84F6-9AA95332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64A771-23E7-42B3-9C7F-CCD53595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835DD6-8A34-4122-B96F-06C3EBA6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86A6E-A24C-4589-BDDE-E41DB8C1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266A81-3BB1-425E-AFAA-E86AA3F8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79D187-3ADA-4BDB-A676-091F02A3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39FBC9-EDFA-4335-BAA6-2F9317EC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9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B1D980-4FC0-4BD8-8E46-37FA8092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E30CCE-1C89-4343-84C6-F242A2C7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BD98EF-6636-40F0-9361-89DE12FD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15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802D1-6B22-40A0-8883-86BB073C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88436D-8BA4-441A-B963-6C485207F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52F7C8-7D11-452E-AC5A-2DCDADD28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0CBBC9-91BE-4DDE-8093-58DCED70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DE1B0F-8CE4-4F02-954F-19F3A0DC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D9AFA3-1A66-4B55-99A1-6AEFEFD2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68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5A051-A9EB-4B2E-90E1-1D984460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7E1E982-14D9-4BE9-B40B-25047C96C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AAD6-A273-4094-8133-1E4A17031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55097C-ECB6-43FE-941E-3DFF33CB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30793-1FAB-433B-916C-E5E2C028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82C155-7128-45DF-B193-CC9EC339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80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2EA5F-D7BF-43B8-9062-0BCA1952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E47E7-93B0-473B-8A79-B50EFDBBF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8A1408-931D-4262-8C2C-4C19E4E2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088EA6-FCC5-4E30-A4C3-A8891C79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D56762-7BA8-47B7-8206-0C5FBA51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6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4C01B4-12F2-478E-8B7F-F387AF4E6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EE56E4-4044-486B-AFBB-9916C2CE5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88DC91-40E0-4B9B-A182-F3797CA1F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38853B-74F9-4E94-9E3C-585F5006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357425-CC66-4FDE-BE57-D6BDF1B1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78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1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687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1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3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3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CA62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F0AF49-DB02-45AB-9013-4CB17383E609}" type="slidenum">
              <a:rPr lang="en-US" smtClean="0">
                <a:solidFill>
                  <a:srgbClr val="6CA62C"/>
                </a:solidFill>
              </a:rPr>
              <a:pPr/>
              <a:t>‹#›</a:t>
            </a:fld>
            <a:endParaRPr lang="en-US" dirty="0">
              <a:solidFill>
                <a:srgbClr val="6CA6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0B61C85-F34A-4357-8B77-7497D6712D0A}" type="datetimeFigureOut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12/8/2017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7F0AF49-DB02-45AB-9013-4CB17383E609}" type="slidenum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939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B9CD0C-336A-46FF-B577-A16D24E3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CFD948-55EF-40AF-98CF-28B5F1D6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28CDA-3A2B-41E4-880A-D9E7F7436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8FB07-D7CF-45B0-98BC-3869BC6B757F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6DDEC-5D22-4F6F-B315-A28960C8E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30B48-49B5-4305-A4CE-0A93D6AA8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B630-A89E-4A84-B55B-338F74057A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6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Choice Neighborhood Planning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62" y="1855085"/>
            <a:ext cx="6992126" cy="4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Neighborhood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2" y="1066802"/>
            <a:ext cx="8458199" cy="5105399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Lead Entities: </a:t>
            </a:r>
            <a:r>
              <a:rPr lang="en-US" sz="2600" dirty="0">
                <a:solidFill>
                  <a:schemeClr val="tx1"/>
                </a:solidFill>
              </a:rPr>
              <a:t>Citywide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Partners</a:t>
            </a:r>
            <a:r>
              <a:rPr lang="en-US" sz="2600" dirty="0">
                <a:solidFill>
                  <a:schemeClr val="tx1"/>
                </a:solidFill>
              </a:rPr>
              <a:t>: City, MVRPC, RTA, County Corp, Montgomery County Landbank, GDPM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Data collection and GIS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Housing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Vacant Land 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Investment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Community Assets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Transportation 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West Dayton Corridor Plan Adopted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Choice footprint a focus of the Corridor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Makes recommendations for infrastructure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Helps secure points for competitive transportation dollars that can leverage other development dollars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Vision what is possible....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94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15240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close up of a road&#10;&#10;Description generated with very high confidence">
            <a:extLst>
              <a:ext uri="{FF2B5EF4-FFF2-40B4-BE49-F238E27FC236}">
                <a16:creationId xmlns:a16="http://schemas.microsoft.com/office/drawing/2014/main" xmlns="" id="{4EB681C2-B01C-436B-8B4E-D103E0ADB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-1523980" y="10"/>
            <a:ext cx="12191980" cy="68579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113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BE323-913B-401C-9583-BFE78519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524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Emerging Neighborhood Stabilization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B37A0-E2B5-443B-9230-1739D557E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295400"/>
            <a:ext cx="8381999" cy="45736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Pineview and Madden Hills Neighborhoods (prevent tipping)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Support to homeowners – home improvement/DPA/rehab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Strategic Demolition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Community Organizing and Projects – build relationships, get something done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Development planning for new housing in the future (market driven)</a:t>
            </a:r>
          </a:p>
          <a:p>
            <a:r>
              <a:rPr lang="en-US" dirty="0">
                <a:solidFill>
                  <a:schemeClr val="tx1"/>
                </a:solidFill>
              </a:rPr>
              <a:t>Rezone some areas of high blight and vacancy to open space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Extend McCabe Park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Create Urban Forest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North of McCall Street – commercial </a:t>
            </a:r>
          </a:p>
          <a:p>
            <a:r>
              <a:rPr lang="en-US" dirty="0">
                <a:solidFill>
                  <a:schemeClr val="tx1"/>
                </a:solidFill>
              </a:rPr>
              <a:t>Infrastructure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Realign key streets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James H. McGee Boulevard to Nicolas Road – creates more option for Stewart Street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Choice Assets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MacArthur – create true entrance into Madden Hills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Dearborn Improved to  Abbey</a:t>
            </a:r>
          </a:p>
        </p:txBody>
      </p:sp>
    </p:spTree>
    <p:extLst>
      <p:ext uri="{BB962C8B-B14F-4D97-AF65-F5344CB8AC3E}">
        <p14:creationId xmlns:p14="http://schemas.microsoft.com/office/powerpoint/2010/main" val="44394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BE323-913B-401C-9583-BFE78519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2"/>
            <a:ext cx="8991600" cy="106680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CN: Emerging Neighborhood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Stabilization Strategies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68" r="8163" b="8593"/>
          <a:stretch/>
        </p:blipFill>
        <p:spPr>
          <a:xfrm>
            <a:off x="58570" y="1143003"/>
            <a:ext cx="8856831" cy="51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7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3CE51-E66D-41A5-8284-0F457632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1"/>
            <a:ext cx="813816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People- Community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AEE2B6-0ECB-4E09-8BEB-D39A6635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3"/>
            <a:ext cx="8458200" cy="502919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- Over </a:t>
            </a:r>
            <a:r>
              <a:rPr lang="en-US" sz="2800" dirty="0">
                <a:solidFill>
                  <a:schemeClr val="tx1"/>
                </a:solidFill>
              </a:rPr>
              <a:t>300 people engaged through community meetings and events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- Approximately </a:t>
            </a:r>
            <a:r>
              <a:rPr lang="en-US" sz="2800" dirty="0">
                <a:solidFill>
                  <a:schemeClr val="tx1"/>
                </a:solidFill>
              </a:rPr>
              <a:t>8 meetings formal meetings held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- Resident </a:t>
            </a:r>
            <a:r>
              <a:rPr lang="en-US" sz="2800" dirty="0">
                <a:solidFill>
                  <a:schemeClr val="tx1"/>
                </a:solidFill>
              </a:rPr>
              <a:t>Councils Formed: Hilltop Homes and Desoto Bass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- Regular </a:t>
            </a:r>
            <a:r>
              <a:rPr lang="en-US" sz="2800" dirty="0">
                <a:solidFill>
                  <a:schemeClr val="tx1"/>
                </a:solidFill>
              </a:rPr>
              <a:t>engagement with established neighborhood groups in Pineview and Madden Hills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- Monthly </a:t>
            </a:r>
            <a:r>
              <a:rPr lang="en-US" sz="2800" dirty="0">
                <a:solidFill>
                  <a:schemeClr val="tx1"/>
                </a:solidFill>
              </a:rPr>
              <a:t>newsletter, website, Facebook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- Subcommittees </a:t>
            </a:r>
            <a:r>
              <a:rPr lang="en-US" sz="2800" dirty="0">
                <a:solidFill>
                  <a:schemeClr val="tx1"/>
                </a:solidFill>
              </a:rPr>
              <a:t>formed based on organizing work and data: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Education: led by the University of Dayton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Safety: led by HRC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Youth: led by CityWide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Community Gardening: led by CityWide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Health/Employment: GDPM-FSS, Public Health, CareSource others TBD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0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1C4E1-DA01-43C4-B442-0E10BEE7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52400"/>
            <a:ext cx="7543800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Emerging People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7BE910-DEAD-434B-821F-8F8463B4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181600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800" b="1" dirty="0">
                <a:solidFill>
                  <a:schemeClr val="tx1"/>
                </a:solidFill>
              </a:rPr>
              <a:t>Lead </a:t>
            </a:r>
            <a:r>
              <a:rPr lang="en-US" sz="2800" b="1" dirty="0" smtClean="0">
                <a:solidFill>
                  <a:schemeClr val="tx1"/>
                </a:solidFill>
              </a:rPr>
              <a:t>Entity: </a:t>
            </a:r>
            <a:r>
              <a:rPr lang="en-US" sz="2800" dirty="0">
                <a:solidFill>
                  <a:schemeClr val="tx1"/>
                </a:solidFill>
              </a:rPr>
              <a:t>Housing Authority </a:t>
            </a:r>
            <a:r>
              <a:rPr lang="en-US" sz="2800" dirty="0" smtClean="0">
                <a:solidFill>
                  <a:schemeClr val="tx1"/>
                </a:solidFill>
              </a:rPr>
              <a:t>FSS (tentative)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800" b="1" dirty="0">
                <a:solidFill>
                  <a:schemeClr val="tx1"/>
                </a:solidFill>
              </a:rPr>
              <a:t>Partners</a:t>
            </a:r>
            <a:r>
              <a:rPr lang="en-US" sz="2800" dirty="0">
                <a:solidFill>
                  <a:schemeClr val="tx1"/>
                </a:solidFill>
              </a:rPr>
              <a:t>: Univ. of Dayton, CareSource (JobsPlus), Citywide, HRC, others TBD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Education</a:t>
            </a:r>
            <a:r>
              <a:rPr lang="en-US" sz="2400" dirty="0">
                <a:solidFill>
                  <a:schemeClr val="tx1"/>
                </a:solidFill>
              </a:rPr>
              <a:t>: align Choice education </a:t>
            </a:r>
            <a:r>
              <a:rPr lang="en-US" sz="2400" dirty="0" smtClean="0">
                <a:solidFill>
                  <a:schemeClr val="tx1"/>
                </a:solidFill>
              </a:rPr>
              <a:t>with Learn to Earn, Preschool Promise and City of Learners. Strengthen local </a:t>
            </a:r>
            <a:r>
              <a:rPr lang="en-US" sz="2400" dirty="0">
                <a:solidFill>
                  <a:schemeClr val="tx1"/>
                </a:solidFill>
              </a:rPr>
              <a:t>schools by developing robust after school programs and </a:t>
            </a:r>
            <a:r>
              <a:rPr lang="en-US" sz="2400" dirty="0" smtClean="0">
                <a:solidFill>
                  <a:schemeClr val="tx1"/>
                </a:solidFill>
              </a:rPr>
              <a:t>parent </a:t>
            </a:r>
            <a:r>
              <a:rPr lang="en-US" sz="2400" dirty="0">
                <a:solidFill>
                  <a:schemeClr val="tx1"/>
                </a:solidFill>
              </a:rPr>
              <a:t>involvement events.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Employment: </a:t>
            </a:r>
            <a:r>
              <a:rPr lang="en-US" sz="2400" dirty="0">
                <a:solidFill>
                  <a:schemeClr val="tx1"/>
                </a:solidFill>
              </a:rPr>
              <a:t>align JobsPlus services by contacting clients to local employers; develop pilot projects with willing companies.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Safety: </a:t>
            </a:r>
            <a:r>
              <a:rPr lang="en-US" sz="2400" dirty="0">
                <a:solidFill>
                  <a:schemeClr val="tx1"/>
                </a:solidFill>
              </a:rPr>
              <a:t>consistently the most important issue to residents and larger community with emphasis on community policing.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</a:rPr>
              <a:t>Economic Development: </a:t>
            </a:r>
            <a:r>
              <a:rPr lang="en-US" sz="2400" dirty="0">
                <a:solidFill>
                  <a:schemeClr val="tx1"/>
                </a:solidFill>
              </a:rPr>
              <a:t>support to small businesses and revitalization of Germantown Business District. </a:t>
            </a:r>
            <a:endParaRPr lang="en-US" sz="24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07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farm&#10;&#10;Description generated with very high confidence">
            <a:extLst>
              <a:ext uri="{FF2B5EF4-FFF2-40B4-BE49-F238E27FC236}">
                <a16:creationId xmlns:a16="http://schemas.microsoft.com/office/drawing/2014/main" xmlns="" id="{E2BCA754-820C-4C78-9DF0-97BF22928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r="19280" b="1"/>
          <a:stretch/>
        </p:blipFill>
        <p:spPr>
          <a:xfrm>
            <a:off x="4606292" y="1098549"/>
            <a:ext cx="4296410" cy="4660900"/>
          </a:xfrm>
          <a:prstGeom prst="rect">
            <a:avLst/>
          </a:prstGeom>
        </p:spPr>
      </p:pic>
      <p:pic>
        <p:nvPicPr>
          <p:cNvPr id="9" name="Picture 8" descr="A green plant in a garden&#10;&#10;Description generated with very high confidence">
            <a:extLst>
              <a:ext uri="{FF2B5EF4-FFF2-40B4-BE49-F238E27FC236}">
                <a16:creationId xmlns:a16="http://schemas.microsoft.com/office/drawing/2014/main" xmlns="" id="{8D123C98-23F4-4147-A3C2-89362FBE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39935" b="-1"/>
          <a:stretch/>
        </p:blipFill>
        <p:spPr>
          <a:xfrm rot="5400000">
            <a:off x="1234806" y="105043"/>
            <a:ext cx="2309396" cy="4296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Early Action </a:t>
            </a:r>
            <a:r>
              <a:rPr lang="en-US" b="1" dirty="0" smtClean="0">
                <a:solidFill>
                  <a:schemeClr val="tx1"/>
                </a:solidFill>
              </a:rPr>
              <a:t>Activities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C5AF7EF-7A83-4028-B9D5-13A12FDBB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1300" y="3505200"/>
            <a:ext cx="4297887" cy="25770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E21C4E1-DA01-43C4-B442-0E10BEE76D1F}"/>
              </a:ext>
            </a:extLst>
          </p:cNvPr>
          <p:cNvSpPr txBox="1">
            <a:spLocks/>
          </p:cNvSpPr>
          <p:nvPr/>
        </p:nvSpPr>
        <p:spPr>
          <a:xfrm>
            <a:off x="301625" y="76202"/>
            <a:ext cx="8534400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91967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6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08246" y="0"/>
            <a:ext cx="7559754" cy="6858000"/>
          </a:xfrm>
          <a:prstGeom prst="rect">
            <a:avLst/>
          </a:prstGeom>
          <a:solidFill>
            <a:srgbClr val="47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68998" y="484635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outdoor, grass, person, ground&#10;&#10;Description generated with high confidence">
            <a:extLst>
              <a:ext uri="{FF2B5EF4-FFF2-40B4-BE49-F238E27FC236}">
                <a16:creationId xmlns:a16="http://schemas.microsoft.com/office/drawing/2014/main" xmlns="" id="{8FCC41A7-3970-42B1-A165-0AD211187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7" r="33566" b="1"/>
          <a:stretch/>
        </p:blipFill>
        <p:spPr>
          <a:xfrm rot="10800000">
            <a:off x="7649937" y="827681"/>
            <a:ext cx="2315724" cy="5086759"/>
          </a:xfrm>
          <a:prstGeom prst="rect">
            <a:avLst/>
          </a:prstGeom>
        </p:spPr>
      </p:pic>
      <p:pic>
        <p:nvPicPr>
          <p:cNvPr id="19" name="Content Placeholder 4" descr="A picture containing outdoor, grass, ground, person&#10;&#10;Description generated with very high confiden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r="9356" b="-1"/>
          <a:stretch/>
        </p:blipFill>
        <p:spPr>
          <a:xfrm rot="10800000">
            <a:off x="3890732" y="2989903"/>
            <a:ext cx="3603723" cy="2922096"/>
          </a:xfrm>
          <a:prstGeom prst="rect">
            <a:avLst/>
          </a:prstGeom>
        </p:spPr>
      </p:pic>
      <p:pic>
        <p:nvPicPr>
          <p:cNvPr id="9" name="Picture 8" descr="A picture containing grass, person, outdoor, tree&#10;&#10;Description generated with very high confidence">
            <a:extLst>
              <a:ext uri="{FF2B5EF4-FFF2-40B4-BE49-F238E27FC236}">
                <a16:creationId xmlns:a16="http://schemas.microsoft.com/office/drawing/2014/main" xmlns="" id="{4A459CE3-B14A-47AB-B693-306631E9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" r="-3" b="-3"/>
          <a:stretch/>
        </p:blipFill>
        <p:spPr>
          <a:xfrm rot="10800000">
            <a:off x="3890731" y="944868"/>
            <a:ext cx="3603723" cy="1996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28431-94A6-4AE7-A251-54533040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74579"/>
            <a:ext cx="2400300" cy="1737359"/>
          </a:xfrm>
        </p:spPr>
        <p:txBody>
          <a:bodyPr>
            <a:normAutofit/>
          </a:bodyPr>
          <a:lstStyle/>
          <a:p>
            <a:r>
              <a:rPr lang="en-US" b="1" dirty="0"/>
              <a:t>Hilltop Container Gardening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Miami Valley Child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Hilltop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CityWide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CareSource -Healthy Buckeye Grant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786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08246" y="0"/>
            <a:ext cx="7559754" cy="6858000"/>
          </a:xfrm>
          <a:prstGeom prst="rect">
            <a:avLst/>
          </a:prstGeom>
          <a:solidFill>
            <a:srgbClr val="47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28431-94A6-4AE7-A251-54533040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34" y="-76200"/>
            <a:ext cx="2400300" cy="1587010"/>
          </a:xfrm>
        </p:spPr>
        <p:txBody>
          <a:bodyPr>
            <a:normAutofit/>
          </a:bodyPr>
          <a:lstStyle/>
          <a:p>
            <a:r>
              <a:rPr lang="en-US" b="1" dirty="0"/>
              <a:t>Edgemont Solar Garden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0" y="1600201"/>
            <a:ext cx="3072168" cy="5117501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/>
              <a:t>Total Cost : </a:t>
            </a:r>
            <a:r>
              <a:rPr lang="en-US" sz="2000" dirty="0"/>
              <a:t>$160,000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1700" dirty="0">
                <a:solidFill>
                  <a:schemeClr val="bg1"/>
                </a:solidFill>
              </a:rPr>
              <a:t>$48,000.00 – CDBG</a:t>
            </a:r>
          </a:p>
          <a:p>
            <a:pPr lvl="2"/>
            <a:r>
              <a:rPr lang="en-US" sz="1700" dirty="0">
                <a:solidFill>
                  <a:schemeClr val="bg1"/>
                </a:solidFill>
              </a:rPr>
              <a:t>Other leverage funding</a:t>
            </a:r>
          </a:p>
          <a:p>
            <a:r>
              <a:rPr lang="en-US" sz="2900" b="1" dirty="0"/>
              <a:t>Partners</a:t>
            </a:r>
            <a:endParaRPr lang="en-US" sz="2000" b="1" dirty="0"/>
          </a:p>
          <a:p>
            <a:r>
              <a:rPr lang="en-US" sz="2000" b="1" dirty="0"/>
              <a:t>Homefull Farm </a:t>
            </a:r>
            <a:r>
              <a:rPr lang="en-US" sz="2000" dirty="0"/>
              <a:t>- Installation of high tunnel hoop house at Homefull Farm</a:t>
            </a:r>
          </a:p>
          <a:p>
            <a:pPr algn="just"/>
            <a:r>
              <a:rPr lang="en-US" sz="2000" b="1" dirty="0"/>
              <a:t>Edgemont Solar Garden </a:t>
            </a:r>
            <a:r>
              <a:rPr lang="en-US" sz="2000" dirty="0"/>
              <a:t>-infrastructure improvements; electrical work necessary to generate hoop house functionality; community garden and horticultural consultation and technical assistance.</a:t>
            </a:r>
          </a:p>
          <a:p>
            <a:pPr algn="just"/>
            <a:r>
              <a:rPr lang="en-US" sz="2000" b="1" u="sng" dirty="0"/>
              <a:t>Main &amp; Helena Community Garden</a:t>
            </a:r>
            <a:r>
              <a:rPr lang="en-US" sz="2000" u="sng" dirty="0"/>
              <a:t>- </a:t>
            </a:r>
            <a:r>
              <a:rPr lang="en-US" sz="2000" dirty="0"/>
              <a:t>improvements and enhancements to the hoop house; improvements and enhancements to the garden via construction of additional raised beds and gardening plots; operate and maintain the garden; community garden and horticultural consultation and technical assistance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92" y="91440"/>
            <a:ext cx="2817713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548" y="2377440"/>
            <a:ext cx="2804758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156" y="4648200"/>
            <a:ext cx="2811265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395" y="2377440"/>
            <a:ext cx="2818083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855" y="4663440"/>
            <a:ext cx="2811451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9852" y="91440"/>
            <a:ext cx="2811452" cy="21031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010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A7C30-5F0F-41B0-9685-2A49E581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Lakeside </a:t>
            </a:r>
            <a:br>
              <a:rPr lang="en-US" dirty="0"/>
            </a:br>
            <a:r>
              <a:rPr lang="en-US" dirty="0"/>
              <a:t>Restoration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tatue of two people standing in front of a lake&#10;&#10;Description generated with high confidence">
            <a:extLst>
              <a:ext uri="{FF2B5EF4-FFF2-40B4-BE49-F238E27FC236}">
                <a16:creationId xmlns:a16="http://schemas.microsoft.com/office/drawing/2014/main" xmlns="" id="{9E9875C1-34A5-4EBC-9679-E629E3D32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856456"/>
            <a:ext cx="5008563" cy="50085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4EA7FA-A1B8-414A-B152-2B79F84E4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CityWide</a:t>
            </a:r>
          </a:p>
          <a:p>
            <a:r>
              <a:rPr lang="en-US" dirty="0"/>
              <a:t>Pineview Neighborhood</a:t>
            </a:r>
          </a:p>
          <a:p>
            <a:r>
              <a:rPr lang="en-US" dirty="0"/>
              <a:t>GDPM</a:t>
            </a:r>
          </a:p>
          <a:p>
            <a:r>
              <a:rPr lang="en-US" dirty="0"/>
              <a:t>COD</a:t>
            </a:r>
          </a:p>
          <a:p>
            <a:r>
              <a:rPr lang="en-US" dirty="0"/>
              <a:t>State AFL-CIO</a:t>
            </a:r>
          </a:p>
          <a:p>
            <a:r>
              <a:rPr lang="en-US" dirty="0"/>
              <a:t>Union Sportsmen Alliance</a:t>
            </a:r>
          </a:p>
          <a:p>
            <a:r>
              <a:rPr lang="en-US" dirty="0"/>
              <a:t>Dayton VA</a:t>
            </a:r>
          </a:p>
          <a:p>
            <a:r>
              <a:rPr lang="en-US" dirty="0"/>
              <a:t>Garden Club of Dayton</a:t>
            </a:r>
          </a:p>
          <a:p>
            <a:r>
              <a:rPr lang="en-US" dirty="0"/>
              <a:t>UD River Stewards</a:t>
            </a:r>
          </a:p>
        </p:txBody>
      </p:sp>
    </p:spTree>
    <p:extLst>
      <p:ext uri="{BB962C8B-B14F-4D97-AF65-F5344CB8AC3E}">
        <p14:creationId xmlns:p14="http://schemas.microsoft.com/office/powerpoint/2010/main" val="161174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What is the Community Saying?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788547" y="1092518"/>
            <a:ext cx="3703320" cy="736282"/>
          </a:xfrm>
        </p:spPr>
        <p:txBody>
          <a:bodyPr>
            <a:normAutofit fontScale="92500"/>
          </a:bodyPr>
          <a:lstStyle/>
          <a:p>
            <a:pPr algn="ctr"/>
            <a:r>
              <a:rPr lang="en-US" b="1" dirty="0"/>
              <a:t>Household Needs Assessment (Public Housing Residents)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853473"/>
            <a:ext cx="4297680" cy="431872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179 of 441 heads of households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(40.6%) participated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Transportation is #1 barrier to work, also listed as top asset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Top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retail needs: </a:t>
            </a:r>
            <a:r>
              <a:rPr lang="en-US" dirty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grocery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 store, </a:t>
            </a:r>
            <a:r>
              <a:rPr lang="en-US" dirty="0" smtClean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laundromat</a:t>
            </a:r>
            <a:endParaRPr lang="en-US" sz="1400" dirty="0" smtClean="0">
              <a:highlight>
                <a:srgbClr val="00FF00"/>
              </a:highlight>
              <a:latin typeface="Times New Roman" panose="02020603050405020304" pitchFamily="18" charset="0"/>
            </a:endParaRPr>
          </a:p>
          <a:p>
            <a:pPr lvl="1">
              <a:lnSpc>
                <a:spcPct val="95000"/>
              </a:lnSpc>
            </a:pPr>
            <a:r>
              <a:rPr lang="en-US" dirty="0" smtClean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Safety</a:t>
            </a:r>
            <a:r>
              <a:rPr lang="en-US" dirty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: Most concerned about safety and want stronger police presence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65</a:t>
            </a:r>
            <a:r>
              <a:rPr lang="en-US" dirty="0">
                <a:solidFill>
                  <a:schemeClr val="tx1"/>
                </a:solidFill>
              </a:rPr>
              <a:t>% said there were times when there was not enough food in the house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62% interested in on site community gardens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Of respondents with preschool children, all are using high quality preschools. However, those in primary education most attend schools outside of neighborhood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63440" y="1092518"/>
            <a:ext cx="3703320" cy="736282"/>
          </a:xfrm>
        </p:spPr>
        <p:txBody>
          <a:bodyPr/>
          <a:lstStyle/>
          <a:p>
            <a:pPr algn="ctr"/>
            <a:r>
              <a:rPr lang="en-US" b="1" dirty="0"/>
              <a:t>Community Assessment (Broader Neighborhood):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63440" y="1853475"/>
            <a:ext cx="3947160" cy="4015621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78 participants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Most were retired or disabled </a:t>
            </a:r>
            <a:r>
              <a:rPr lang="en-US" dirty="0" smtClean="0">
                <a:solidFill>
                  <a:schemeClr val="tx1"/>
                </a:solidFill>
              </a:rPr>
              <a:t>participants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Top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retail needs: </a:t>
            </a:r>
            <a:r>
              <a:rPr lang="en-US" dirty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grocery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, restaurants, farmers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market</a:t>
            </a:r>
            <a:endParaRPr lang="en-US" sz="1200" dirty="0" smtClean="0">
              <a:latin typeface="Times New Roman" panose="02020603050405020304" pitchFamily="18" charset="0"/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Most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felt safe, majority desire more </a:t>
            </a:r>
            <a:r>
              <a:rPr lang="en-US" dirty="0">
                <a:solidFill>
                  <a:srgbClr val="00206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visible police patrol (69%)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Only </a:t>
            </a:r>
            <a:r>
              <a:rPr lang="en-US" dirty="0">
                <a:solidFill>
                  <a:schemeClr val="tx1"/>
                </a:solidFill>
              </a:rPr>
              <a:t>21% indicated there were times when there was not enough food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55% interested in community garden</a:t>
            </a:r>
          </a:p>
        </p:txBody>
      </p:sp>
    </p:spTree>
    <p:extLst>
      <p:ext uri="{BB962C8B-B14F-4D97-AF65-F5344CB8AC3E}">
        <p14:creationId xmlns:p14="http://schemas.microsoft.com/office/powerpoint/2010/main" val="13148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4A977-D7FB-4DFE-8446-235B15FE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1"/>
            <a:ext cx="8534400" cy="4648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Germantown </a:t>
            </a:r>
            <a:r>
              <a:rPr lang="en-US" b="1" dirty="0">
                <a:solidFill>
                  <a:schemeClr val="tx1"/>
                </a:solidFill>
              </a:rPr>
              <a:t>Corridor Streetscape Redevelopment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Build new gateway at James H. McGee/US 35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Enhance business district viability with streetscape improvements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Business Façade improvements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Establish 1-2 “pop up” business spaces for small entrepreneurs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 new laundry facility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Rebuild Food Save and add public art mural on side of building (Germantown/JHM)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Choice Neighborhood </a:t>
            </a:r>
            <a:r>
              <a:rPr lang="en-US" b="1" dirty="0">
                <a:solidFill>
                  <a:schemeClr val="tx1"/>
                </a:solidFill>
              </a:rPr>
              <a:t>Stabilization Program Phase 1- Pineview/Madden Hills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Home Improvement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Down payment Assistance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Emergency Repairs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Strategic Demolition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21C4E1-DA01-43C4-B442-0E10BEE76D1F}"/>
              </a:ext>
            </a:extLst>
          </p:cNvPr>
          <p:cNvSpPr txBox="1">
            <a:spLocks/>
          </p:cNvSpPr>
          <p:nvPr/>
        </p:nvSpPr>
        <p:spPr>
          <a:xfrm>
            <a:off x="685800" y="1524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CN: Emerging Action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377000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4A977-D7FB-4DFE-8446-235B15FE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05800" cy="52578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9600" b="1" dirty="0">
                <a:solidFill>
                  <a:schemeClr val="tx1"/>
                </a:solidFill>
              </a:rPr>
              <a:t>Housing Stabilization/Growth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Home Improvement Loans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Down payment assistance/First Mortgages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Strategic Acquisition/Demolition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Purchase Rehab 203K Product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Housing Counseling Support</a:t>
            </a:r>
          </a:p>
          <a:p>
            <a:pPr marL="201168" lvl="1" indent="0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9600" b="1" dirty="0" smtClean="0">
                <a:solidFill>
                  <a:schemeClr val="tx1"/>
                </a:solidFill>
              </a:rPr>
              <a:t>Economic </a:t>
            </a:r>
            <a:r>
              <a:rPr lang="en-US" sz="9600" b="1" dirty="0">
                <a:solidFill>
                  <a:schemeClr val="tx1"/>
                </a:solidFill>
              </a:rPr>
              <a:t>Development</a:t>
            </a:r>
          </a:p>
          <a:p>
            <a:pPr lvl="1"/>
            <a:r>
              <a:rPr lang="en-US" sz="8000" dirty="0">
                <a:solidFill>
                  <a:schemeClr val="tx1"/>
                </a:solidFill>
              </a:rPr>
              <a:t>Small business lending</a:t>
            </a:r>
          </a:p>
          <a:p>
            <a:pPr lvl="1"/>
            <a:r>
              <a:rPr lang="en-US" sz="8000" dirty="0">
                <a:solidFill>
                  <a:schemeClr val="tx1"/>
                </a:solidFill>
              </a:rPr>
              <a:t>Construction capital/philanthropy : laundry</a:t>
            </a:r>
          </a:p>
          <a:p>
            <a:r>
              <a:rPr lang="en-US" sz="9600" b="1" dirty="0">
                <a:solidFill>
                  <a:schemeClr val="tx1"/>
                </a:solidFill>
              </a:rPr>
              <a:t>Neighborhood Improvements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New Gateway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tx1"/>
                </a:solidFill>
              </a:rPr>
              <a:t>Streetscape Improvements</a:t>
            </a:r>
          </a:p>
          <a:p>
            <a:pPr marL="0" indent="0">
              <a:buNone/>
            </a:pPr>
            <a:r>
              <a:rPr lang="en-US" sz="9600" b="1" dirty="0">
                <a:solidFill>
                  <a:schemeClr val="tx1"/>
                </a:solidFill>
              </a:rPr>
              <a:t>Services </a:t>
            </a:r>
            <a:r>
              <a:rPr lang="en-US" sz="9600" b="1" dirty="0" smtClean="0">
                <a:solidFill>
                  <a:schemeClr val="tx1"/>
                </a:solidFill>
              </a:rPr>
              <a:t>to support Neighborhood </a:t>
            </a:r>
            <a:r>
              <a:rPr lang="en-US" sz="9600" b="1" dirty="0">
                <a:solidFill>
                  <a:schemeClr val="tx1"/>
                </a:solidFill>
              </a:rPr>
              <a:t>Revitalization Efforts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800" dirty="0">
                <a:solidFill>
                  <a:schemeClr val="tx1"/>
                </a:solidFill>
              </a:rPr>
              <a:t>Community Policing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800" dirty="0">
                <a:solidFill>
                  <a:schemeClr val="tx1"/>
                </a:solidFill>
              </a:rPr>
              <a:t>Afterschool and summer youth programming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9600" dirty="0">
              <a:solidFill>
                <a:schemeClr val="tx1"/>
              </a:solidFill>
            </a:endParaRP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Germantown Corridor Streetscape redevelopment with laundry &amp; public art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21C4E1-DA01-43C4-B442-0E10BEE76D1F}"/>
              </a:ext>
            </a:extLst>
          </p:cNvPr>
          <p:cNvSpPr txBox="1">
            <a:spLocks/>
          </p:cNvSpPr>
          <p:nvPr/>
        </p:nvSpPr>
        <p:spPr>
          <a:xfrm>
            <a:off x="685800" y="152400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4600" b="1" dirty="0" smtClean="0">
                <a:solidFill>
                  <a:schemeClr val="tx1"/>
                </a:solidFill>
              </a:rPr>
              <a:t>CN: Opportunities for Investment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4600" b="1" dirty="0" smtClean="0">
                <a:solidFill>
                  <a:schemeClr val="tx1"/>
                </a:solidFill>
              </a:rPr>
              <a:t>Choice Phase 1 Neighborhood Stabilization</a:t>
            </a:r>
            <a:endParaRPr lang="en-US" sz="4600" b="1" dirty="0">
              <a:solidFill>
                <a:schemeClr val="tx1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600" b="1" dirty="0">
                <a:solidFill>
                  <a:schemeClr val="tx1"/>
                </a:solidFill>
              </a:rPr>
              <a:t>Leverage - $1M Choice Action Funding </a:t>
            </a:r>
          </a:p>
        </p:txBody>
      </p:sp>
    </p:spTree>
    <p:extLst>
      <p:ext uri="{BB962C8B-B14F-4D97-AF65-F5344CB8AC3E}">
        <p14:creationId xmlns:p14="http://schemas.microsoft.com/office/powerpoint/2010/main" val="2748571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45BDF7-A454-4DD3-8517-A3654E55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28600"/>
            <a:ext cx="7543800" cy="6858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Housing</a:t>
            </a:r>
            <a:r>
              <a:rPr lang="en-US" dirty="0"/>
              <a:t> </a:t>
            </a:r>
            <a:r>
              <a:rPr lang="en-US" sz="4400" b="1" dirty="0">
                <a:solidFill>
                  <a:schemeClr val="tx1"/>
                </a:solidFill>
              </a:rPr>
              <a:t>Stabilization</a:t>
            </a:r>
          </a:p>
        </p:txBody>
      </p:sp>
      <p:pic>
        <p:nvPicPr>
          <p:cNvPr id="7" name="Content Placeholder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6C0577F7-336B-4DF2-A0CA-AE84EFD66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8499763" cy="5499850"/>
          </a:xfrm>
        </p:spPr>
      </p:pic>
    </p:spTree>
    <p:extLst>
      <p:ext uri="{BB962C8B-B14F-4D97-AF65-F5344CB8AC3E}">
        <p14:creationId xmlns:p14="http://schemas.microsoft.com/office/powerpoint/2010/main" val="319790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3DE1E0-36AA-44DF-867F-CA0F6F07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28600"/>
            <a:ext cx="7543800" cy="6902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Housing Stabilization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D1B3D708-3F50-4FCC-A45D-933D7182C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2" y="838201"/>
            <a:ext cx="8430485" cy="5455024"/>
          </a:xfrm>
        </p:spPr>
      </p:pic>
    </p:spTree>
    <p:extLst>
      <p:ext uri="{BB962C8B-B14F-4D97-AF65-F5344CB8AC3E}">
        <p14:creationId xmlns:p14="http://schemas.microsoft.com/office/powerpoint/2010/main" val="2991219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F024F-53C6-4864-8BF4-8F95E0FF6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" b="21129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6B8B04F-3057-427E-8A17-93A7A2242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09" y="5943600"/>
            <a:ext cx="7543800" cy="54351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INVESTMENTS DEFINED</a:t>
            </a:r>
          </a:p>
        </p:txBody>
      </p:sp>
    </p:spTree>
    <p:extLst>
      <p:ext uri="{BB962C8B-B14F-4D97-AF65-F5344CB8AC3E}">
        <p14:creationId xmlns:p14="http://schemas.microsoft.com/office/powerpoint/2010/main" val="387681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83B190-6BFB-422F-B667-06B7B25F09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002060"/>
          </a:solidFill>
          <a:ln w="127000" cap="sq" cmpd="thinThick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D28E597-4AF8-4D69-A9AB-A1EDC6156B0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EFA58070-ED4A-4292-B34D-7F9958C77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18470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D100661-3E13-4B5D-991E-9B925106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9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9AC1F1-4271-43A3-B570-070DF4788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10986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21373-ABCB-4AC7-BED0-6C77DB46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Community Visioning Party</a:t>
            </a:r>
          </a:p>
        </p:txBody>
      </p:sp>
    </p:spTree>
    <p:extLst>
      <p:ext uri="{BB962C8B-B14F-4D97-AF65-F5344CB8AC3E}">
        <p14:creationId xmlns:p14="http://schemas.microsoft.com/office/powerpoint/2010/main" val="149330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What is the Community Saying?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95400" y="684199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Housing style preferences Family Housing Category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399"/>
            <a:ext cx="3205316" cy="2406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527378"/>
            <a:ext cx="1552381" cy="276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753171"/>
            <a:ext cx="4371429" cy="25714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95400"/>
            <a:ext cx="3363078" cy="23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What is the Community Saying?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95400" y="684199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Housing style preferences Senior Housing Category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4231085" cy="271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885" y="3962400"/>
            <a:ext cx="4512153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What is the Community Saying?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95400" y="684199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Geographic Location preferences- Choice area map</a:t>
            </a:r>
            <a:endParaRPr lang="en-US" b="1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4"/>
          </p:nvPr>
        </p:nvSpPr>
        <p:spPr>
          <a:xfrm>
            <a:off x="6416403" y="1400817"/>
            <a:ext cx="2727597" cy="324738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70 Selections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21- DeSoto/Miami Chapel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11- Hilltop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11- Edgemont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11- Outside Choice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8 - Madden Hills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8 - Pineview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445" r="7500" b="11111"/>
          <a:stretch/>
        </p:blipFill>
        <p:spPr>
          <a:xfrm>
            <a:off x="152400" y="1255360"/>
            <a:ext cx="6394378" cy="47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7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What is the Community Saying?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95400" y="609600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Geographic Location preferences – County map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7955" r="17500" b="12500"/>
          <a:stretch/>
        </p:blipFill>
        <p:spPr>
          <a:xfrm rot="10800000">
            <a:off x="228600" y="1207048"/>
            <a:ext cx="5514620" cy="504135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77189" y="1420480"/>
            <a:ext cx="2651398" cy="4763872"/>
          </a:xfrm>
        </p:spPr>
        <p:txBody>
          <a:bodyPr>
            <a:normAutofit lnSpcReduction="10000"/>
          </a:bodyPr>
          <a:lstStyle/>
          <a:p>
            <a:pPr marL="201168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62 Selections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9 – Oakwood/Kettering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8 – Trotwood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8 - Fairborn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6 - Miamisburg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6 - Dayton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5 – Huber Heights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4 – Englewood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4 – Jefferson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3 – West Carrollton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3 -  Riverside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2 – Centerville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2 – Western Rural Area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1- Moraine</a:t>
            </a:r>
          </a:p>
          <a:p>
            <a:pPr marL="201168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1 - Beavercreek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36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" y="304801"/>
            <a:ext cx="9143999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</a:t>
            </a:r>
            <a:r>
              <a:rPr lang="en-US" sz="4400" b="1" dirty="0">
                <a:solidFill>
                  <a:schemeClr val="tx1"/>
                </a:solidFill>
              </a:rPr>
              <a:t>What Does the Data Say about Housing?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2CE850E2-7E6C-4979-A860-A6C4A71AF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838200"/>
            <a:ext cx="8839199" cy="5410200"/>
          </a:xfrm>
        </p:spPr>
        <p:txBody>
          <a:bodyPr numCol="2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Lead Entities: GDPM and Development Partner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Housing Market Study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Key Findings Related to Demand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Market Rate (Family/Senior) 70-100 units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LIHTC (Family) 140-190 units (40-60%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LIHTC (Senior) 50-70 units (40-60%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Subsidized units (Family) 240-320 units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(below 30%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Subsidized units (Senior) 180-260 units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(below 30%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For Sale units, any 20-55  (80-120% AMI)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en-US" sz="7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Desired Amenities for housing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(Central Air, dishwasher, microwave, stove, refrigerator, ceiling fans washers/dryers on site or in units;</a:t>
            </a:r>
          </a:p>
          <a:p>
            <a:pPr marL="201168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Connectivity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Walkable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Green space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Recreation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Retail options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Well lit</a:t>
            </a:r>
          </a:p>
        </p:txBody>
      </p:sp>
    </p:spTree>
    <p:extLst>
      <p:ext uri="{BB962C8B-B14F-4D97-AF65-F5344CB8AC3E}">
        <p14:creationId xmlns:p14="http://schemas.microsoft.com/office/powerpoint/2010/main" val="334801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75438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CN: Emerging Housing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F29F-4C5D-40D8-A279-1FF767BEA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9374"/>
            <a:ext cx="8839200" cy="5257799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b="1" dirty="0">
                <a:solidFill>
                  <a:schemeClr val="tx1"/>
                </a:solidFill>
              </a:rPr>
              <a:t>Lead Entities: </a:t>
            </a:r>
            <a:r>
              <a:rPr lang="en-US" dirty="0">
                <a:solidFill>
                  <a:schemeClr val="tx1"/>
                </a:solidFill>
              </a:rPr>
              <a:t>Housing Authority, MBS</a:t>
            </a:r>
          </a:p>
          <a:p>
            <a:pPr>
              <a:spcBef>
                <a:spcPts val="200"/>
              </a:spcBef>
            </a:pPr>
            <a:r>
              <a:rPr lang="en-US" b="1" dirty="0">
                <a:solidFill>
                  <a:schemeClr val="tx1"/>
                </a:solidFill>
              </a:rPr>
              <a:t>Partners</a:t>
            </a:r>
            <a:r>
              <a:rPr lang="en-US" dirty="0">
                <a:solidFill>
                  <a:schemeClr val="tx1"/>
                </a:solidFill>
              </a:rPr>
              <a:t>: Citywide, County Corp, Montgomery County Landbank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tx1"/>
                </a:solidFill>
              </a:rPr>
              <a:t>Housing Development Options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Town Center Concept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Build new Gateway; a bold sign that something is different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Development option: paired buildings at James H. McGee and Germantown</a:t>
            </a:r>
          </a:p>
          <a:p>
            <a:pPr lvl="3"/>
            <a:r>
              <a:rPr lang="en-US" sz="1800" dirty="0">
                <a:solidFill>
                  <a:schemeClr val="tx1"/>
                </a:solidFill>
              </a:rPr>
              <a:t>Possible mixed use, retail first floor with housing atop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Wrap around the corner to add new housing across for Desoto Bass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Incorporate history and culture in design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Louise Troy Area Housing </a:t>
            </a:r>
            <a:r>
              <a:rPr lang="en-US" sz="2400" dirty="0" smtClean="0">
                <a:solidFill>
                  <a:schemeClr val="tx1"/>
                </a:solidFill>
              </a:rPr>
              <a:t>Development</a:t>
            </a:r>
            <a:endParaRPr lang="en-US" sz="2400" dirty="0">
              <a:solidFill>
                <a:schemeClr val="tx1"/>
              </a:solidFill>
            </a:endParaRP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Build on work of Habitat in this area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Germantown Village Phase II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Build Phase II along Germanton leading into Choice area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Germantown Business Corridor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Strengthen Germantown business corridor from Stewart to Lola Street through streetscape enhancement and support to small businesses. </a:t>
            </a:r>
          </a:p>
        </p:txBody>
      </p:sp>
    </p:spTree>
    <p:extLst>
      <p:ext uri="{BB962C8B-B14F-4D97-AF65-F5344CB8AC3E}">
        <p14:creationId xmlns:p14="http://schemas.microsoft.com/office/powerpoint/2010/main" val="2737012814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test">
      <a:dk1>
        <a:srgbClr val="002060"/>
      </a:dk1>
      <a:lt1>
        <a:sysClr val="window" lastClr="FFFFFF"/>
      </a:lt1>
      <a:dk2>
        <a:srgbClr val="6CA62C"/>
      </a:dk2>
      <a:lt2>
        <a:srgbClr val="CCDDEA"/>
      </a:lt2>
      <a:accent1>
        <a:srgbClr val="6CA62C"/>
      </a:accent1>
      <a:accent2>
        <a:srgbClr val="1F394D"/>
      </a:accent2>
      <a:accent3>
        <a:srgbClr val="865640"/>
      </a:accent3>
      <a:accent4>
        <a:srgbClr val="9B8357"/>
      </a:accent4>
      <a:accent5>
        <a:srgbClr val="507C2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21260</TotalTime>
  <Words>1319</Words>
  <Application>Microsoft Office PowerPoint</Application>
  <PresentationFormat>On-screen Show (4:3)</PresentationFormat>
  <Paragraphs>269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1_Retrospect</vt:lpstr>
      <vt:lpstr>Office Theme</vt:lpstr>
      <vt:lpstr>Choice Neighborhood Planning </vt:lpstr>
      <vt:lpstr>CN: What is the Community Saying?</vt:lpstr>
      <vt:lpstr>Community Visioning Party</vt:lpstr>
      <vt:lpstr>CN: What is the Community Saying?</vt:lpstr>
      <vt:lpstr>CN: What is the Community Saying?</vt:lpstr>
      <vt:lpstr>CN: What is the Community Saying?</vt:lpstr>
      <vt:lpstr>CN: What is the Community Saying?</vt:lpstr>
      <vt:lpstr>CN: What Does the Data Say about Housing?</vt:lpstr>
      <vt:lpstr>CN: Emerging Housing Strategies</vt:lpstr>
      <vt:lpstr>CN: Neighborhood</vt:lpstr>
      <vt:lpstr>PowerPoint Presentation</vt:lpstr>
      <vt:lpstr>CN: Emerging Neighborhood Stabilization Strategies</vt:lpstr>
      <vt:lpstr>CN: Emerging Neighborhood  Stabilization Strategies</vt:lpstr>
      <vt:lpstr>CN: People- Community Engagement </vt:lpstr>
      <vt:lpstr>CN: Emerging People Strategies</vt:lpstr>
      <vt:lpstr>CN: Early Action Activities </vt:lpstr>
      <vt:lpstr>Hilltop Container Gardening</vt:lpstr>
      <vt:lpstr>Edgemont Solar Garden</vt:lpstr>
      <vt:lpstr>Lakeside  Restoration  </vt:lpstr>
      <vt:lpstr>PowerPoint Presentation</vt:lpstr>
      <vt:lpstr>PowerPoint Presentation</vt:lpstr>
      <vt:lpstr>Housing Stabilization</vt:lpstr>
      <vt:lpstr>Housing Stabilization</vt:lpstr>
      <vt:lpstr>PowerPoint Presentation</vt:lpstr>
    </vt:vector>
  </TitlesOfParts>
  <Company>DMHA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Update</dc:title>
  <dc:creator>mkosik</dc:creator>
  <cp:lastModifiedBy>Michael Melko</cp:lastModifiedBy>
  <cp:revision>803</cp:revision>
  <cp:lastPrinted>2017-10-02T17:17:06Z</cp:lastPrinted>
  <dcterms:created xsi:type="dcterms:W3CDTF">2011-05-09T12:37:05Z</dcterms:created>
  <dcterms:modified xsi:type="dcterms:W3CDTF">2017-12-08T16:36:13Z</dcterms:modified>
</cp:coreProperties>
</file>