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2"/>
  </p:notesMasterIdLst>
  <p:sldIdLst>
    <p:sldId id="283" r:id="rId2"/>
    <p:sldId id="257" r:id="rId3"/>
    <p:sldId id="261" r:id="rId4"/>
    <p:sldId id="260" r:id="rId5"/>
    <p:sldId id="262" r:id="rId6"/>
    <p:sldId id="281" r:id="rId7"/>
    <p:sldId id="266" r:id="rId8"/>
    <p:sldId id="263" r:id="rId9"/>
    <p:sldId id="269" r:id="rId10"/>
    <p:sldId id="268" r:id="rId11"/>
    <p:sldId id="284" r:id="rId12"/>
    <p:sldId id="272" r:id="rId13"/>
    <p:sldId id="275" r:id="rId14"/>
    <p:sldId id="282" r:id="rId15"/>
    <p:sldId id="276" r:id="rId16"/>
    <p:sldId id="277" r:id="rId17"/>
    <p:sldId id="278" r:id="rId18"/>
    <p:sldId id="279" r:id="rId19"/>
    <p:sldId id="286" r:id="rId20"/>
    <p:sldId id="287"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70" autoAdjust="0"/>
    <p:restoredTop sz="68009" autoAdjust="0"/>
  </p:normalViewPr>
  <p:slideViewPr>
    <p:cSldViewPr snapToGrid="0">
      <p:cViewPr varScale="1">
        <p:scale>
          <a:sx n="73" d="100"/>
          <a:sy n="73"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9E571E-8F0B-4A3D-81D6-19E5AE898D4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135B5092-C3A6-4FCD-A334-8D86A2067D4C}">
      <dgm:prSet/>
      <dgm:spPr>
        <a:xfrm>
          <a:off x="0" y="409745"/>
          <a:ext cx="3656919" cy="2194151"/>
        </a:xfrm>
        <a:prstGeom prst="rect">
          <a:avLst/>
        </a:prstGeom>
      </dgm:spPr>
      <dgm:t>
        <a:bodyPr anchor="t"/>
        <a:lstStyle/>
        <a:p>
          <a:r>
            <a:rPr lang="en-US" b="1" dirty="0" smtClean="0">
              <a:latin typeface="Calibri" panose="020F0502020204030204"/>
              <a:ea typeface="+mn-ea"/>
              <a:cs typeface="+mn-cs"/>
            </a:rPr>
            <a:t>Housing</a:t>
          </a:r>
        </a:p>
        <a:p>
          <a:r>
            <a:rPr lang="en-US" dirty="0" smtClean="0">
              <a:latin typeface="Calibri" panose="020F0502020204030204"/>
              <a:ea typeface="+mn-ea"/>
              <a:cs typeface="+mn-cs"/>
            </a:rPr>
            <a:t>The neighborhood is renewed with high-quality, sustainable, mixed income housing options. </a:t>
          </a:r>
          <a:endParaRPr lang="en-US" dirty="0">
            <a:latin typeface="Calibri" panose="020F0502020204030204"/>
            <a:ea typeface="+mn-ea"/>
            <a:cs typeface="+mn-cs"/>
          </a:endParaRPr>
        </a:p>
      </dgm:t>
    </dgm:pt>
    <dgm:pt modelId="{48C1788A-52CF-413D-9FAC-D854C48E8BD2}" type="parTrans" cxnId="{BFC076AA-2B2A-46DC-AF50-4C1F810D7417}">
      <dgm:prSet/>
      <dgm:spPr/>
      <dgm:t>
        <a:bodyPr/>
        <a:lstStyle/>
        <a:p>
          <a:endParaRPr lang="en-US"/>
        </a:p>
      </dgm:t>
    </dgm:pt>
    <dgm:pt modelId="{2AE5950D-6E51-4930-8144-0712999D9A4C}" type="sibTrans" cxnId="{BFC076AA-2B2A-46DC-AF50-4C1F810D7417}">
      <dgm:prSet/>
      <dgm:spPr/>
      <dgm:t>
        <a:bodyPr/>
        <a:lstStyle/>
        <a:p>
          <a:endParaRPr lang="en-US"/>
        </a:p>
      </dgm:t>
    </dgm:pt>
    <dgm:pt modelId="{C965CD37-0F6F-4C59-852C-6FA104906896}">
      <dgm:prSet custT="1"/>
      <dgm:spPr>
        <a:xfrm>
          <a:off x="4022611" y="409745"/>
          <a:ext cx="3656919" cy="2194151"/>
        </a:xfrm>
        <a:prstGeom prst="rect">
          <a:avLst/>
        </a:prstGeom>
        <a:solidFill>
          <a:schemeClr val="accent1"/>
        </a:solidFill>
      </dgm:spPr>
      <dgm:t>
        <a:bodyPr anchor="t"/>
        <a:lstStyle/>
        <a:p>
          <a:r>
            <a:rPr lang="en-US" sz="2300" b="1" dirty="0" smtClean="0">
              <a:latin typeface="Calibri" panose="020F0502020204030204"/>
              <a:ea typeface="+mn-ea"/>
              <a:cs typeface="+mn-cs"/>
            </a:rPr>
            <a:t>Identity</a:t>
          </a:r>
        </a:p>
        <a:p>
          <a:r>
            <a:rPr lang="en-US" sz="2300" b="0" dirty="0" smtClean="0">
              <a:latin typeface="Calibri" panose="020F0502020204030204"/>
              <a:ea typeface="+mn-ea"/>
              <a:cs typeface="+mn-cs"/>
            </a:rPr>
            <a:t>The community is proud of the neighborhood and others recognize it as a positive place. </a:t>
          </a:r>
          <a:endParaRPr lang="en-US" sz="2800" b="0" dirty="0">
            <a:latin typeface="Calibri" panose="020F0502020204030204"/>
            <a:ea typeface="+mn-ea"/>
            <a:cs typeface="+mn-cs"/>
          </a:endParaRPr>
        </a:p>
      </dgm:t>
    </dgm:pt>
    <dgm:pt modelId="{C97342A7-DD35-4BDF-805B-F769B6F7281D}" type="parTrans" cxnId="{60F6965F-DAE9-47D1-94DC-3CC95AD3B05C}">
      <dgm:prSet/>
      <dgm:spPr/>
      <dgm:t>
        <a:bodyPr/>
        <a:lstStyle/>
        <a:p>
          <a:endParaRPr lang="en-US"/>
        </a:p>
      </dgm:t>
    </dgm:pt>
    <dgm:pt modelId="{FD635232-DB3A-423E-8CFB-0AF2A5EE8854}" type="sibTrans" cxnId="{60F6965F-DAE9-47D1-94DC-3CC95AD3B05C}">
      <dgm:prSet/>
      <dgm:spPr/>
      <dgm:t>
        <a:bodyPr/>
        <a:lstStyle/>
        <a:p>
          <a:endParaRPr lang="en-US"/>
        </a:p>
      </dgm:t>
    </dgm:pt>
    <dgm:pt modelId="{1D62A25D-1311-40A7-8568-8DB7916E2E17}">
      <dgm:prSet/>
      <dgm:spPr>
        <a:xfrm>
          <a:off x="8045223" y="409745"/>
          <a:ext cx="3656919" cy="2194151"/>
        </a:xfrm>
        <a:prstGeom prst="rect">
          <a:avLst/>
        </a:prstGeom>
      </dgm:spPr>
      <dgm:t>
        <a:bodyPr anchor="t"/>
        <a:lstStyle/>
        <a:p>
          <a:r>
            <a:rPr lang="en-US" b="1" dirty="0" smtClean="0">
              <a:latin typeface="Calibri" panose="020F0502020204030204"/>
              <a:ea typeface="+mn-ea"/>
              <a:cs typeface="+mn-cs"/>
            </a:rPr>
            <a:t>Education</a:t>
          </a:r>
        </a:p>
        <a:p>
          <a:r>
            <a:rPr lang="en-US" dirty="0" smtClean="0">
              <a:latin typeface="Calibri" panose="020F0502020204030204"/>
              <a:ea typeface="+mn-ea"/>
              <a:cs typeface="+mn-cs"/>
            </a:rPr>
            <a:t>The community is improving educational outcomes for children and proud of its schools. </a:t>
          </a:r>
          <a:endParaRPr lang="en-US" dirty="0">
            <a:latin typeface="Calibri" panose="020F0502020204030204"/>
            <a:ea typeface="+mn-ea"/>
            <a:cs typeface="+mn-cs"/>
          </a:endParaRPr>
        </a:p>
      </dgm:t>
    </dgm:pt>
    <dgm:pt modelId="{6479BE82-2F03-4B0B-A6A9-6F29CA62290C}" type="parTrans" cxnId="{8074568A-2AE3-4ADC-82B9-A4AEE54B8226}">
      <dgm:prSet/>
      <dgm:spPr/>
      <dgm:t>
        <a:bodyPr/>
        <a:lstStyle/>
        <a:p>
          <a:endParaRPr lang="en-US"/>
        </a:p>
      </dgm:t>
    </dgm:pt>
    <dgm:pt modelId="{2527BA40-6F8F-4A9E-B12E-3BADF328073A}" type="sibTrans" cxnId="{8074568A-2AE3-4ADC-82B9-A4AEE54B8226}">
      <dgm:prSet/>
      <dgm:spPr/>
      <dgm:t>
        <a:bodyPr/>
        <a:lstStyle/>
        <a:p>
          <a:endParaRPr lang="en-US"/>
        </a:p>
      </dgm:t>
    </dgm:pt>
    <dgm:pt modelId="{EEB2A5A9-D94E-402D-AD7F-5B06DD6212E9}">
      <dgm:prSet/>
      <dgm:spPr>
        <a:xfrm>
          <a:off x="0" y="3000087"/>
          <a:ext cx="3656919" cy="2194151"/>
        </a:xfrm>
        <a:prstGeom prst="rect">
          <a:avLst/>
        </a:prstGeom>
      </dgm:spPr>
      <dgm:t>
        <a:bodyPr/>
        <a:lstStyle/>
        <a:p>
          <a:r>
            <a:rPr lang="en-US" b="1" dirty="0" smtClean="0">
              <a:latin typeface="Calibri" panose="020F0502020204030204"/>
              <a:ea typeface="+mn-ea"/>
              <a:cs typeface="+mn-cs"/>
            </a:rPr>
            <a:t>Well-being</a:t>
          </a:r>
        </a:p>
        <a:p>
          <a:r>
            <a:rPr lang="en-US" dirty="0" smtClean="0">
              <a:latin typeface="Calibri" panose="020F0502020204030204"/>
              <a:ea typeface="+mn-ea"/>
              <a:cs typeface="+mn-cs"/>
            </a:rPr>
            <a:t>The community feels safe and is secure in their mental and physical well-being. </a:t>
          </a:r>
        </a:p>
        <a:p>
          <a:endParaRPr lang="en-US" dirty="0">
            <a:latin typeface="Calibri" panose="020F0502020204030204"/>
            <a:ea typeface="+mn-ea"/>
            <a:cs typeface="+mn-cs"/>
          </a:endParaRPr>
        </a:p>
      </dgm:t>
    </dgm:pt>
    <dgm:pt modelId="{7FC750DF-4795-437E-9EFD-C692502F5EC4}" type="parTrans" cxnId="{971376FE-5022-4142-AA68-04F52D963C41}">
      <dgm:prSet/>
      <dgm:spPr/>
      <dgm:t>
        <a:bodyPr/>
        <a:lstStyle/>
        <a:p>
          <a:endParaRPr lang="en-US"/>
        </a:p>
      </dgm:t>
    </dgm:pt>
    <dgm:pt modelId="{FAE45F94-833B-4792-B3DF-4AFE1FF540EE}" type="sibTrans" cxnId="{971376FE-5022-4142-AA68-04F52D963C41}">
      <dgm:prSet/>
      <dgm:spPr/>
      <dgm:t>
        <a:bodyPr/>
        <a:lstStyle/>
        <a:p>
          <a:endParaRPr lang="en-US"/>
        </a:p>
      </dgm:t>
    </dgm:pt>
    <dgm:pt modelId="{B5215CA6-AB63-431D-A69D-588905280EA1}">
      <dgm:prSet/>
      <dgm:spPr>
        <a:xfrm>
          <a:off x="4022611" y="2969588"/>
          <a:ext cx="3656919" cy="2194151"/>
        </a:xfrm>
        <a:prstGeom prst="rect">
          <a:avLst/>
        </a:prstGeom>
      </dgm:spPr>
      <dgm:t>
        <a:bodyPr/>
        <a:lstStyle/>
        <a:p>
          <a:r>
            <a:rPr lang="en-US" b="1" dirty="0" smtClean="0">
              <a:latin typeface="Calibri" panose="020F0502020204030204"/>
              <a:ea typeface="+mn-ea"/>
              <a:cs typeface="+mn-cs"/>
            </a:rPr>
            <a:t>Asset &amp; Economy Building </a:t>
          </a:r>
        </a:p>
        <a:p>
          <a:r>
            <a:rPr lang="en-US" dirty="0" smtClean="0">
              <a:latin typeface="Calibri" panose="020F0502020204030204"/>
              <a:ea typeface="+mn-ea"/>
              <a:cs typeface="+mn-cs"/>
            </a:rPr>
            <a:t>The neighborhood has better job access, stronger social connections, increased wealth, and celebrated amenities.</a:t>
          </a:r>
          <a:endParaRPr lang="en-US" dirty="0">
            <a:latin typeface="Calibri" panose="020F0502020204030204"/>
            <a:ea typeface="+mn-ea"/>
            <a:cs typeface="+mn-cs"/>
          </a:endParaRPr>
        </a:p>
      </dgm:t>
    </dgm:pt>
    <dgm:pt modelId="{6C41E30D-6410-4C42-A881-B2A33C06F760}" type="parTrans" cxnId="{CFC437F9-0C1C-40D5-93AE-6DF1C74A9C95}">
      <dgm:prSet/>
      <dgm:spPr/>
      <dgm:t>
        <a:bodyPr/>
        <a:lstStyle/>
        <a:p>
          <a:endParaRPr lang="en-US"/>
        </a:p>
      </dgm:t>
    </dgm:pt>
    <dgm:pt modelId="{FBC65CB4-F71C-43C3-B022-AF16B8EE8316}" type="sibTrans" cxnId="{CFC437F9-0C1C-40D5-93AE-6DF1C74A9C95}">
      <dgm:prSet/>
      <dgm:spPr/>
      <dgm:t>
        <a:bodyPr/>
        <a:lstStyle/>
        <a:p>
          <a:endParaRPr lang="en-US"/>
        </a:p>
      </dgm:t>
    </dgm:pt>
    <dgm:pt modelId="{D9D7B516-8091-4B4C-926E-3C637C140AF2}">
      <dgm:prSet/>
      <dgm:spPr>
        <a:xfrm>
          <a:off x="8045223" y="2969588"/>
          <a:ext cx="3656919" cy="2194151"/>
        </a:xfrm>
        <a:prstGeom prst="rect">
          <a:avLst/>
        </a:prstGeom>
      </dgm:spPr>
      <dgm:t>
        <a:bodyPr/>
        <a:lstStyle/>
        <a:p>
          <a:r>
            <a:rPr lang="en-US" b="1" dirty="0" smtClean="0">
              <a:latin typeface="Calibri" panose="020F0502020204030204"/>
              <a:ea typeface="+mn-ea"/>
              <a:cs typeface="+mn-cs"/>
            </a:rPr>
            <a:t>Transportation</a:t>
          </a:r>
        </a:p>
        <a:p>
          <a:r>
            <a:rPr lang="en-US" dirty="0" smtClean="0">
              <a:latin typeface="Calibri" panose="020F0502020204030204"/>
              <a:ea typeface="+mn-ea"/>
              <a:cs typeface="+mn-cs"/>
            </a:rPr>
            <a:t>The neighborhood is vibrant and well-connected for all modes of transportation.</a:t>
          </a:r>
        </a:p>
        <a:p>
          <a:endParaRPr lang="en-US" dirty="0">
            <a:latin typeface="Calibri" panose="020F0502020204030204"/>
            <a:ea typeface="+mn-ea"/>
            <a:cs typeface="+mn-cs"/>
          </a:endParaRPr>
        </a:p>
      </dgm:t>
    </dgm:pt>
    <dgm:pt modelId="{5B333EA7-8D76-492D-97DB-8933079A1E79}" type="parTrans" cxnId="{03CA1547-7ECD-4FE0-880F-AD0FBC177D8F}">
      <dgm:prSet/>
      <dgm:spPr/>
      <dgm:t>
        <a:bodyPr/>
        <a:lstStyle/>
        <a:p>
          <a:endParaRPr lang="en-US"/>
        </a:p>
      </dgm:t>
    </dgm:pt>
    <dgm:pt modelId="{7031DA06-1946-4F18-8324-5335C82F2E06}" type="sibTrans" cxnId="{03CA1547-7ECD-4FE0-880F-AD0FBC177D8F}">
      <dgm:prSet/>
      <dgm:spPr/>
      <dgm:t>
        <a:bodyPr/>
        <a:lstStyle/>
        <a:p>
          <a:endParaRPr lang="en-US"/>
        </a:p>
      </dgm:t>
    </dgm:pt>
    <dgm:pt modelId="{21ECFB06-A078-4565-980C-17C6991D3835}" type="pres">
      <dgm:prSet presAssocID="{629E571E-8F0B-4A3D-81D6-19E5AE898D46}" presName="diagram" presStyleCnt="0">
        <dgm:presLayoutVars>
          <dgm:dir/>
          <dgm:resizeHandles val="exact"/>
        </dgm:presLayoutVars>
      </dgm:prSet>
      <dgm:spPr/>
      <dgm:t>
        <a:bodyPr/>
        <a:lstStyle/>
        <a:p>
          <a:endParaRPr lang="en-US"/>
        </a:p>
      </dgm:t>
    </dgm:pt>
    <dgm:pt modelId="{E4F6285D-91E9-46BC-ABF0-0A8939AE5CD6}" type="pres">
      <dgm:prSet presAssocID="{135B5092-C3A6-4FCD-A334-8D86A2067D4C}" presName="node" presStyleLbl="node1" presStyleIdx="0" presStyleCnt="6">
        <dgm:presLayoutVars>
          <dgm:bulletEnabled val="1"/>
        </dgm:presLayoutVars>
      </dgm:prSet>
      <dgm:spPr/>
      <dgm:t>
        <a:bodyPr/>
        <a:lstStyle/>
        <a:p>
          <a:endParaRPr lang="en-US"/>
        </a:p>
      </dgm:t>
    </dgm:pt>
    <dgm:pt modelId="{DA99EB63-EAC1-4AEA-9DB5-4EBBE9AFAB32}" type="pres">
      <dgm:prSet presAssocID="{2AE5950D-6E51-4930-8144-0712999D9A4C}" presName="sibTrans" presStyleCnt="0"/>
      <dgm:spPr/>
      <dgm:t>
        <a:bodyPr/>
        <a:lstStyle/>
        <a:p>
          <a:endParaRPr lang="en-US"/>
        </a:p>
      </dgm:t>
    </dgm:pt>
    <dgm:pt modelId="{CF27F7BA-FF5E-4443-937D-379E484697E2}" type="pres">
      <dgm:prSet presAssocID="{C965CD37-0F6F-4C59-852C-6FA104906896}" presName="node" presStyleLbl="node1" presStyleIdx="1" presStyleCnt="6">
        <dgm:presLayoutVars>
          <dgm:bulletEnabled val="1"/>
        </dgm:presLayoutVars>
      </dgm:prSet>
      <dgm:spPr/>
      <dgm:t>
        <a:bodyPr/>
        <a:lstStyle/>
        <a:p>
          <a:endParaRPr lang="en-US"/>
        </a:p>
      </dgm:t>
    </dgm:pt>
    <dgm:pt modelId="{C9F882E0-4309-4619-8EAB-4438C90D4D97}" type="pres">
      <dgm:prSet presAssocID="{FD635232-DB3A-423E-8CFB-0AF2A5EE8854}" presName="sibTrans" presStyleCnt="0"/>
      <dgm:spPr/>
      <dgm:t>
        <a:bodyPr/>
        <a:lstStyle/>
        <a:p>
          <a:endParaRPr lang="en-US"/>
        </a:p>
      </dgm:t>
    </dgm:pt>
    <dgm:pt modelId="{B601638D-0A2B-42A2-993A-A7FFC2132281}" type="pres">
      <dgm:prSet presAssocID="{1D62A25D-1311-40A7-8568-8DB7916E2E17}" presName="node" presStyleLbl="node1" presStyleIdx="2" presStyleCnt="6">
        <dgm:presLayoutVars>
          <dgm:bulletEnabled val="1"/>
        </dgm:presLayoutVars>
      </dgm:prSet>
      <dgm:spPr/>
      <dgm:t>
        <a:bodyPr/>
        <a:lstStyle/>
        <a:p>
          <a:endParaRPr lang="en-US"/>
        </a:p>
      </dgm:t>
    </dgm:pt>
    <dgm:pt modelId="{8AD62385-EE71-452F-8861-CAB40B508C87}" type="pres">
      <dgm:prSet presAssocID="{2527BA40-6F8F-4A9E-B12E-3BADF328073A}" presName="sibTrans" presStyleCnt="0"/>
      <dgm:spPr/>
      <dgm:t>
        <a:bodyPr/>
        <a:lstStyle/>
        <a:p>
          <a:endParaRPr lang="en-US"/>
        </a:p>
      </dgm:t>
    </dgm:pt>
    <dgm:pt modelId="{30B008C8-CF59-4244-A202-14A2A5041430}" type="pres">
      <dgm:prSet presAssocID="{EEB2A5A9-D94E-402D-AD7F-5B06DD6212E9}" presName="node" presStyleLbl="node1" presStyleIdx="3" presStyleCnt="6" custLinFactNeighborY="1390">
        <dgm:presLayoutVars>
          <dgm:bulletEnabled val="1"/>
        </dgm:presLayoutVars>
      </dgm:prSet>
      <dgm:spPr/>
      <dgm:t>
        <a:bodyPr/>
        <a:lstStyle/>
        <a:p>
          <a:endParaRPr lang="en-US"/>
        </a:p>
      </dgm:t>
    </dgm:pt>
    <dgm:pt modelId="{C6F8927B-951A-4145-9805-94B3D004096B}" type="pres">
      <dgm:prSet presAssocID="{FAE45F94-833B-4792-B3DF-4AFE1FF540EE}" presName="sibTrans" presStyleCnt="0"/>
      <dgm:spPr/>
      <dgm:t>
        <a:bodyPr/>
        <a:lstStyle/>
        <a:p>
          <a:endParaRPr lang="en-US"/>
        </a:p>
      </dgm:t>
    </dgm:pt>
    <dgm:pt modelId="{069FFFB3-0EDD-4B6B-A51A-EA098AD138E8}" type="pres">
      <dgm:prSet presAssocID="{B5215CA6-AB63-431D-A69D-588905280EA1}" presName="node" presStyleLbl="node1" presStyleIdx="4" presStyleCnt="6">
        <dgm:presLayoutVars>
          <dgm:bulletEnabled val="1"/>
        </dgm:presLayoutVars>
      </dgm:prSet>
      <dgm:spPr/>
      <dgm:t>
        <a:bodyPr/>
        <a:lstStyle/>
        <a:p>
          <a:endParaRPr lang="en-US"/>
        </a:p>
      </dgm:t>
    </dgm:pt>
    <dgm:pt modelId="{736ADBD0-5776-42B0-BF64-9453C304D3D8}" type="pres">
      <dgm:prSet presAssocID="{FBC65CB4-F71C-43C3-B022-AF16B8EE8316}" presName="sibTrans" presStyleCnt="0"/>
      <dgm:spPr/>
      <dgm:t>
        <a:bodyPr/>
        <a:lstStyle/>
        <a:p>
          <a:endParaRPr lang="en-US"/>
        </a:p>
      </dgm:t>
    </dgm:pt>
    <dgm:pt modelId="{60BC2F3A-7D6D-43C1-BEC4-FEAA420E1EC1}" type="pres">
      <dgm:prSet presAssocID="{D9D7B516-8091-4B4C-926E-3C637C140AF2}" presName="node" presStyleLbl="node1" presStyleIdx="5" presStyleCnt="6">
        <dgm:presLayoutVars>
          <dgm:bulletEnabled val="1"/>
        </dgm:presLayoutVars>
      </dgm:prSet>
      <dgm:spPr/>
      <dgm:t>
        <a:bodyPr/>
        <a:lstStyle/>
        <a:p>
          <a:endParaRPr lang="en-US"/>
        </a:p>
      </dgm:t>
    </dgm:pt>
  </dgm:ptLst>
  <dgm:cxnLst>
    <dgm:cxn modelId="{971376FE-5022-4142-AA68-04F52D963C41}" srcId="{629E571E-8F0B-4A3D-81D6-19E5AE898D46}" destId="{EEB2A5A9-D94E-402D-AD7F-5B06DD6212E9}" srcOrd="3" destOrd="0" parTransId="{7FC750DF-4795-437E-9EFD-C692502F5EC4}" sibTransId="{FAE45F94-833B-4792-B3DF-4AFE1FF540EE}"/>
    <dgm:cxn modelId="{90C3758A-0AED-4A48-A18B-8253E95E4B80}" type="presOf" srcId="{EEB2A5A9-D94E-402D-AD7F-5B06DD6212E9}" destId="{30B008C8-CF59-4244-A202-14A2A5041430}" srcOrd="0" destOrd="0" presId="urn:microsoft.com/office/officeart/2005/8/layout/default"/>
    <dgm:cxn modelId="{8074568A-2AE3-4ADC-82B9-A4AEE54B8226}" srcId="{629E571E-8F0B-4A3D-81D6-19E5AE898D46}" destId="{1D62A25D-1311-40A7-8568-8DB7916E2E17}" srcOrd="2" destOrd="0" parTransId="{6479BE82-2F03-4B0B-A6A9-6F29CA62290C}" sibTransId="{2527BA40-6F8F-4A9E-B12E-3BADF328073A}"/>
    <dgm:cxn modelId="{60F6965F-DAE9-47D1-94DC-3CC95AD3B05C}" srcId="{629E571E-8F0B-4A3D-81D6-19E5AE898D46}" destId="{C965CD37-0F6F-4C59-852C-6FA104906896}" srcOrd="1" destOrd="0" parTransId="{C97342A7-DD35-4BDF-805B-F769B6F7281D}" sibTransId="{FD635232-DB3A-423E-8CFB-0AF2A5EE8854}"/>
    <dgm:cxn modelId="{15630AC0-F44C-4A36-8A3E-3750097886C4}" type="presOf" srcId="{C965CD37-0F6F-4C59-852C-6FA104906896}" destId="{CF27F7BA-FF5E-4443-937D-379E484697E2}" srcOrd="0" destOrd="0" presId="urn:microsoft.com/office/officeart/2005/8/layout/default"/>
    <dgm:cxn modelId="{27C7117D-CEF0-47DE-ACE5-70AA0CBB01CC}" type="presOf" srcId="{629E571E-8F0B-4A3D-81D6-19E5AE898D46}" destId="{21ECFB06-A078-4565-980C-17C6991D3835}" srcOrd="0" destOrd="0" presId="urn:microsoft.com/office/officeart/2005/8/layout/default"/>
    <dgm:cxn modelId="{FEC9B53C-3CAB-4198-8582-B3CBDE7D3BCD}" type="presOf" srcId="{D9D7B516-8091-4B4C-926E-3C637C140AF2}" destId="{60BC2F3A-7D6D-43C1-BEC4-FEAA420E1EC1}" srcOrd="0" destOrd="0" presId="urn:microsoft.com/office/officeart/2005/8/layout/default"/>
    <dgm:cxn modelId="{CEA3FCC2-4203-420B-89D0-6D664EA1789F}" type="presOf" srcId="{B5215CA6-AB63-431D-A69D-588905280EA1}" destId="{069FFFB3-0EDD-4B6B-A51A-EA098AD138E8}" srcOrd="0" destOrd="0" presId="urn:microsoft.com/office/officeart/2005/8/layout/default"/>
    <dgm:cxn modelId="{BFC076AA-2B2A-46DC-AF50-4C1F810D7417}" srcId="{629E571E-8F0B-4A3D-81D6-19E5AE898D46}" destId="{135B5092-C3A6-4FCD-A334-8D86A2067D4C}" srcOrd="0" destOrd="0" parTransId="{48C1788A-52CF-413D-9FAC-D854C48E8BD2}" sibTransId="{2AE5950D-6E51-4930-8144-0712999D9A4C}"/>
    <dgm:cxn modelId="{956F06EC-F414-4426-BA41-A2664B83DEFD}" type="presOf" srcId="{1D62A25D-1311-40A7-8568-8DB7916E2E17}" destId="{B601638D-0A2B-42A2-993A-A7FFC2132281}" srcOrd="0" destOrd="0" presId="urn:microsoft.com/office/officeart/2005/8/layout/default"/>
    <dgm:cxn modelId="{03CA1547-7ECD-4FE0-880F-AD0FBC177D8F}" srcId="{629E571E-8F0B-4A3D-81D6-19E5AE898D46}" destId="{D9D7B516-8091-4B4C-926E-3C637C140AF2}" srcOrd="5" destOrd="0" parTransId="{5B333EA7-8D76-492D-97DB-8933079A1E79}" sibTransId="{7031DA06-1946-4F18-8324-5335C82F2E06}"/>
    <dgm:cxn modelId="{9CBEC162-7568-42FD-9CA4-9DB65E6C79D4}" type="presOf" srcId="{135B5092-C3A6-4FCD-A334-8D86A2067D4C}" destId="{E4F6285D-91E9-46BC-ABF0-0A8939AE5CD6}" srcOrd="0" destOrd="0" presId="urn:microsoft.com/office/officeart/2005/8/layout/default"/>
    <dgm:cxn modelId="{CFC437F9-0C1C-40D5-93AE-6DF1C74A9C95}" srcId="{629E571E-8F0B-4A3D-81D6-19E5AE898D46}" destId="{B5215CA6-AB63-431D-A69D-588905280EA1}" srcOrd="4" destOrd="0" parTransId="{6C41E30D-6410-4C42-A881-B2A33C06F760}" sibTransId="{FBC65CB4-F71C-43C3-B022-AF16B8EE8316}"/>
    <dgm:cxn modelId="{DB0785CB-6BE4-4338-8E9F-4E90F58FFE52}" type="presParOf" srcId="{21ECFB06-A078-4565-980C-17C6991D3835}" destId="{E4F6285D-91E9-46BC-ABF0-0A8939AE5CD6}" srcOrd="0" destOrd="0" presId="urn:microsoft.com/office/officeart/2005/8/layout/default"/>
    <dgm:cxn modelId="{117293D5-0619-41A3-9119-D452CC1A237A}" type="presParOf" srcId="{21ECFB06-A078-4565-980C-17C6991D3835}" destId="{DA99EB63-EAC1-4AEA-9DB5-4EBBE9AFAB32}" srcOrd="1" destOrd="0" presId="urn:microsoft.com/office/officeart/2005/8/layout/default"/>
    <dgm:cxn modelId="{DE7D2225-B2EE-42C9-AEB2-C2BDA8942A9F}" type="presParOf" srcId="{21ECFB06-A078-4565-980C-17C6991D3835}" destId="{CF27F7BA-FF5E-4443-937D-379E484697E2}" srcOrd="2" destOrd="0" presId="urn:microsoft.com/office/officeart/2005/8/layout/default"/>
    <dgm:cxn modelId="{82AC4354-47DF-4FD3-A3EC-C84A3EC478A9}" type="presParOf" srcId="{21ECFB06-A078-4565-980C-17C6991D3835}" destId="{C9F882E0-4309-4619-8EAB-4438C90D4D97}" srcOrd="3" destOrd="0" presId="urn:microsoft.com/office/officeart/2005/8/layout/default"/>
    <dgm:cxn modelId="{F970A24B-739F-4A5E-9AFD-74016CB7C240}" type="presParOf" srcId="{21ECFB06-A078-4565-980C-17C6991D3835}" destId="{B601638D-0A2B-42A2-993A-A7FFC2132281}" srcOrd="4" destOrd="0" presId="urn:microsoft.com/office/officeart/2005/8/layout/default"/>
    <dgm:cxn modelId="{C307D91E-F2B4-45F6-A8CE-6E6D863D35C8}" type="presParOf" srcId="{21ECFB06-A078-4565-980C-17C6991D3835}" destId="{8AD62385-EE71-452F-8861-CAB40B508C87}" srcOrd="5" destOrd="0" presId="urn:microsoft.com/office/officeart/2005/8/layout/default"/>
    <dgm:cxn modelId="{3493CB27-749A-40B8-A458-E5850E1445A9}" type="presParOf" srcId="{21ECFB06-A078-4565-980C-17C6991D3835}" destId="{30B008C8-CF59-4244-A202-14A2A5041430}" srcOrd="6" destOrd="0" presId="urn:microsoft.com/office/officeart/2005/8/layout/default"/>
    <dgm:cxn modelId="{1705AA50-F986-4D60-87B2-540FF13A8962}" type="presParOf" srcId="{21ECFB06-A078-4565-980C-17C6991D3835}" destId="{C6F8927B-951A-4145-9805-94B3D004096B}" srcOrd="7" destOrd="0" presId="urn:microsoft.com/office/officeart/2005/8/layout/default"/>
    <dgm:cxn modelId="{DE3AD1F0-C7E8-4953-B331-1FFCFCC67DB5}" type="presParOf" srcId="{21ECFB06-A078-4565-980C-17C6991D3835}" destId="{069FFFB3-0EDD-4B6B-A51A-EA098AD138E8}" srcOrd="8" destOrd="0" presId="urn:microsoft.com/office/officeart/2005/8/layout/default"/>
    <dgm:cxn modelId="{0E1A06DB-D527-4AA4-B5AC-7CB66F44D7B5}" type="presParOf" srcId="{21ECFB06-A078-4565-980C-17C6991D3835}" destId="{736ADBD0-5776-42B0-BF64-9453C304D3D8}" srcOrd="9" destOrd="0" presId="urn:microsoft.com/office/officeart/2005/8/layout/default"/>
    <dgm:cxn modelId="{E649B64F-DA3F-4544-9FFE-7E9865D1043E}" type="presParOf" srcId="{21ECFB06-A078-4565-980C-17C6991D3835}" destId="{60BC2F3A-7D6D-43C1-BEC4-FEAA420E1EC1}"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F6285D-91E9-46BC-ABF0-0A8939AE5CD6}">
      <dsp:nvSpPr>
        <dsp:cNvPr id="0" name=""/>
        <dsp:cNvSpPr/>
      </dsp:nvSpPr>
      <dsp:spPr>
        <a:xfrm>
          <a:off x="0" y="179468"/>
          <a:ext cx="3420252" cy="205215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lvl="0" algn="ctr" defTabSz="933450">
            <a:lnSpc>
              <a:spcPct val="90000"/>
            </a:lnSpc>
            <a:spcBef>
              <a:spcPct val="0"/>
            </a:spcBef>
            <a:spcAft>
              <a:spcPct val="35000"/>
            </a:spcAft>
          </a:pPr>
          <a:r>
            <a:rPr lang="en-US" sz="2100" b="1" kern="1200" dirty="0" smtClean="0">
              <a:latin typeface="Calibri" panose="020F0502020204030204"/>
              <a:ea typeface="+mn-ea"/>
              <a:cs typeface="+mn-cs"/>
            </a:rPr>
            <a:t>Housing</a:t>
          </a:r>
        </a:p>
        <a:p>
          <a:pPr lvl="0" algn="ctr" defTabSz="933450">
            <a:lnSpc>
              <a:spcPct val="90000"/>
            </a:lnSpc>
            <a:spcBef>
              <a:spcPct val="0"/>
            </a:spcBef>
            <a:spcAft>
              <a:spcPct val="35000"/>
            </a:spcAft>
          </a:pPr>
          <a:r>
            <a:rPr lang="en-US" sz="2100" kern="1200" dirty="0" smtClean="0">
              <a:latin typeface="Calibri" panose="020F0502020204030204"/>
              <a:ea typeface="+mn-ea"/>
              <a:cs typeface="+mn-cs"/>
            </a:rPr>
            <a:t>The neighborhood is renewed with high-quality, sustainable, mixed income housing options. </a:t>
          </a:r>
          <a:endParaRPr lang="en-US" sz="2100" kern="1200" dirty="0">
            <a:latin typeface="Calibri" panose="020F0502020204030204"/>
            <a:ea typeface="+mn-ea"/>
            <a:cs typeface="+mn-cs"/>
          </a:endParaRPr>
        </a:p>
      </dsp:txBody>
      <dsp:txXfrm>
        <a:off x="0" y="179468"/>
        <a:ext cx="3420252" cy="2052151"/>
      </dsp:txXfrm>
    </dsp:sp>
    <dsp:sp modelId="{CF27F7BA-FF5E-4443-937D-379E484697E2}">
      <dsp:nvSpPr>
        <dsp:cNvPr id="0" name=""/>
        <dsp:cNvSpPr/>
      </dsp:nvSpPr>
      <dsp:spPr>
        <a:xfrm>
          <a:off x="3762277" y="179468"/>
          <a:ext cx="3420252" cy="2052151"/>
        </a:xfrm>
        <a:prstGeom prst="rect">
          <a:avLst/>
        </a:prstGeom>
        <a:solidFill>
          <a:schemeClr val="accent1"/>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lvl="0" algn="ctr" defTabSz="1022350">
            <a:lnSpc>
              <a:spcPct val="90000"/>
            </a:lnSpc>
            <a:spcBef>
              <a:spcPct val="0"/>
            </a:spcBef>
            <a:spcAft>
              <a:spcPct val="35000"/>
            </a:spcAft>
          </a:pPr>
          <a:r>
            <a:rPr lang="en-US" sz="2300" b="1" kern="1200" dirty="0" smtClean="0">
              <a:latin typeface="Calibri" panose="020F0502020204030204"/>
              <a:ea typeface="+mn-ea"/>
              <a:cs typeface="+mn-cs"/>
            </a:rPr>
            <a:t>Identity</a:t>
          </a:r>
        </a:p>
        <a:p>
          <a:pPr lvl="0" algn="ctr" defTabSz="1022350">
            <a:lnSpc>
              <a:spcPct val="90000"/>
            </a:lnSpc>
            <a:spcBef>
              <a:spcPct val="0"/>
            </a:spcBef>
            <a:spcAft>
              <a:spcPct val="35000"/>
            </a:spcAft>
          </a:pPr>
          <a:r>
            <a:rPr lang="en-US" sz="2300" b="0" kern="1200" dirty="0" smtClean="0">
              <a:latin typeface="Calibri" panose="020F0502020204030204"/>
              <a:ea typeface="+mn-ea"/>
              <a:cs typeface="+mn-cs"/>
            </a:rPr>
            <a:t>The community is proud of the neighborhood and others recognize it as a positive place. </a:t>
          </a:r>
          <a:endParaRPr lang="en-US" sz="2800" b="0" kern="1200" dirty="0">
            <a:latin typeface="Calibri" panose="020F0502020204030204"/>
            <a:ea typeface="+mn-ea"/>
            <a:cs typeface="+mn-cs"/>
          </a:endParaRPr>
        </a:p>
      </dsp:txBody>
      <dsp:txXfrm>
        <a:off x="3762277" y="179468"/>
        <a:ext cx="3420252" cy="2052151"/>
      </dsp:txXfrm>
    </dsp:sp>
    <dsp:sp modelId="{B601638D-0A2B-42A2-993A-A7FFC2132281}">
      <dsp:nvSpPr>
        <dsp:cNvPr id="0" name=""/>
        <dsp:cNvSpPr/>
      </dsp:nvSpPr>
      <dsp:spPr>
        <a:xfrm>
          <a:off x="7524555" y="179468"/>
          <a:ext cx="3420252" cy="205215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lvl="0" algn="ctr" defTabSz="933450">
            <a:lnSpc>
              <a:spcPct val="90000"/>
            </a:lnSpc>
            <a:spcBef>
              <a:spcPct val="0"/>
            </a:spcBef>
            <a:spcAft>
              <a:spcPct val="35000"/>
            </a:spcAft>
          </a:pPr>
          <a:r>
            <a:rPr lang="en-US" sz="2100" b="1" kern="1200" dirty="0" smtClean="0">
              <a:latin typeface="Calibri" panose="020F0502020204030204"/>
              <a:ea typeface="+mn-ea"/>
              <a:cs typeface="+mn-cs"/>
            </a:rPr>
            <a:t>Education</a:t>
          </a:r>
        </a:p>
        <a:p>
          <a:pPr lvl="0" algn="ctr" defTabSz="933450">
            <a:lnSpc>
              <a:spcPct val="90000"/>
            </a:lnSpc>
            <a:spcBef>
              <a:spcPct val="0"/>
            </a:spcBef>
            <a:spcAft>
              <a:spcPct val="35000"/>
            </a:spcAft>
          </a:pPr>
          <a:r>
            <a:rPr lang="en-US" sz="2100" kern="1200" dirty="0" smtClean="0">
              <a:latin typeface="Calibri" panose="020F0502020204030204"/>
              <a:ea typeface="+mn-ea"/>
              <a:cs typeface="+mn-cs"/>
            </a:rPr>
            <a:t>The community is improving educational outcomes for children and proud of its schools. </a:t>
          </a:r>
          <a:endParaRPr lang="en-US" sz="2100" kern="1200" dirty="0">
            <a:latin typeface="Calibri" panose="020F0502020204030204"/>
            <a:ea typeface="+mn-ea"/>
            <a:cs typeface="+mn-cs"/>
          </a:endParaRPr>
        </a:p>
      </dsp:txBody>
      <dsp:txXfrm>
        <a:off x="7524555" y="179468"/>
        <a:ext cx="3420252" cy="2052151"/>
      </dsp:txXfrm>
    </dsp:sp>
    <dsp:sp modelId="{30B008C8-CF59-4244-A202-14A2A5041430}">
      <dsp:nvSpPr>
        <dsp:cNvPr id="0" name=""/>
        <dsp:cNvSpPr/>
      </dsp:nvSpPr>
      <dsp:spPr>
        <a:xfrm>
          <a:off x="0" y="2602170"/>
          <a:ext cx="3420252" cy="205215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latin typeface="Calibri" panose="020F0502020204030204"/>
              <a:ea typeface="+mn-ea"/>
              <a:cs typeface="+mn-cs"/>
            </a:rPr>
            <a:t>Well-being</a:t>
          </a:r>
        </a:p>
        <a:p>
          <a:pPr lvl="0" algn="ctr" defTabSz="933450">
            <a:lnSpc>
              <a:spcPct val="90000"/>
            </a:lnSpc>
            <a:spcBef>
              <a:spcPct val="0"/>
            </a:spcBef>
            <a:spcAft>
              <a:spcPct val="35000"/>
            </a:spcAft>
          </a:pPr>
          <a:r>
            <a:rPr lang="en-US" sz="2100" kern="1200" dirty="0" smtClean="0">
              <a:latin typeface="Calibri" panose="020F0502020204030204"/>
              <a:ea typeface="+mn-ea"/>
              <a:cs typeface="+mn-cs"/>
            </a:rPr>
            <a:t>The community feels safe and is secure in their mental and physical well-being. </a:t>
          </a:r>
        </a:p>
        <a:p>
          <a:pPr lvl="0" algn="ctr" defTabSz="933450">
            <a:lnSpc>
              <a:spcPct val="90000"/>
            </a:lnSpc>
            <a:spcBef>
              <a:spcPct val="0"/>
            </a:spcBef>
            <a:spcAft>
              <a:spcPct val="35000"/>
            </a:spcAft>
          </a:pPr>
          <a:endParaRPr lang="en-US" sz="2100" kern="1200" dirty="0">
            <a:latin typeface="Calibri" panose="020F0502020204030204"/>
            <a:ea typeface="+mn-ea"/>
            <a:cs typeface="+mn-cs"/>
          </a:endParaRPr>
        </a:p>
      </dsp:txBody>
      <dsp:txXfrm>
        <a:off x="0" y="2602170"/>
        <a:ext cx="3420252" cy="2052151"/>
      </dsp:txXfrm>
    </dsp:sp>
    <dsp:sp modelId="{069FFFB3-0EDD-4B6B-A51A-EA098AD138E8}">
      <dsp:nvSpPr>
        <dsp:cNvPr id="0" name=""/>
        <dsp:cNvSpPr/>
      </dsp:nvSpPr>
      <dsp:spPr>
        <a:xfrm>
          <a:off x="3762277" y="2573645"/>
          <a:ext cx="3420252" cy="205215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latin typeface="Calibri" panose="020F0502020204030204"/>
              <a:ea typeface="+mn-ea"/>
              <a:cs typeface="+mn-cs"/>
            </a:rPr>
            <a:t>Asset &amp; Economy Building </a:t>
          </a:r>
        </a:p>
        <a:p>
          <a:pPr lvl="0" algn="ctr" defTabSz="933450">
            <a:lnSpc>
              <a:spcPct val="90000"/>
            </a:lnSpc>
            <a:spcBef>
              <a:spcPct val="0"/>
            </a:spcBef>
            <a:spcAft>
              <a:spcPct val="35000"/>
            </a:spcAft>
          </a:pPr>
          <a:r>
            <a:rPr lang="en-US" sz="2100" kern="1200" dirty="0" smtClean="0">
              <a:latin typeface="Calibri" panose="020F0502020204030204"/>
              <a:ea typeface="+mn-ea"/>
              <a:cs typeface="+mn-cs"/>
            </a:rPr>
            <a:t>The neighborhood has better job access, stronger social connections, increased wealth, and celebrated amenities.</a:t>
          </a:r>
          <a:endParaRPr lang="en-US" sz="2100" kern="1200" dirty="0">
            <a:latin typeface="Calibri" panose="020F0502020204030204"/>
            <a:ea typeface="+mn-ea"/>
            <a:cs typeface="+mn-cs"/>
          </a:endParaRPr>
        </a:p>
      </dsp:txBody>
      <dsp:txXfrm>
        <a:off x="3762277" y="2573645"/>
        <a:ext cx="3420252" cy="2052151"/>
      </dsp:txXfrm>
    </dsp:sp>
    <dsp:sp modelId="{60BC2F3A-7D6D-43C1-BEC4-FEAA420E1EC1}">
      <dsp:nvSpPr>
        <dsp:cNvPr id="0" name=""/>
        <dsp:cNvSpPr/>
      </dsp:nvSpPr>
      <dsp:spPr>
        <a:xfrm>
          <a:off x="7524555" y="2573645"/>
          <a:ext cx="3420252" cy="205215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latin typeface="Calibri" panose="020F0502020204030204"/>
              <a:ea typeface="+mn-ea"/>
              <a:cs typeface="+mn-cs"/>
            </a:rPr>
            <a:t>Transportation</a:t>
          </a:r>
        </a:p>
        <a:p>
          <a:pPr lvl="0" algn="ctr" defTabSz="933450">
            <a:lnSpc>
              <a:spcPct val="90000"/>
            </a:lnSpc>
            <a:spcBef>
              <a:spcPct val="0"/>
            </a:spcBef>
            <a:spcAft>
              <a:spcPct val="35000"/>
            </a:spcAft>
          </a:pPr>
          <a:r>
            <a:rPr lang="en-US" sz="2100" kern="1200" dirty="0" smtClean="0">
              <a:latin typeface="Calibri" panose="020F0502020204030204"/>
              <a:ea typeface="+mn-ea"/>
              <a:cs typeface="+mn-cs"/>
            </a:rPr>
            <a:t>The neighborhood is vibrant and well-connected for all modes of transportation.</a:t>
          </a:r>
        </a:p>
        <a:p>
          <a:pPr lvl="0" algn="ctr" defTabSz="933450">
            <a:lnSpc>
              <a:spcPct val="90000"/>
            </a:lnSpc>
            <a:spcBef>
              <a:spcPct val="0"/>
            </a:spcBef>
            <a:spcAft>
              <a:spcPct val="35000"/>
            </a:spcAft>
          </a:pPr>
          <a:endParaRPr lang="en-US" sz="2100" kern="1200" dirty="0">
            <a:latin typeface="Calibri" panose="020F0502020204030204"/>
            <a:ea typeface="+mn-ea"/>
            <a:cs typeface="+mn-cs"/>
          </a:endParaRPr>
        </a:p>
      </dsp:txBody>
      <dsp:txXfrm>
        <a:off x="7524555" y="2573645"/>
        <a:ext cx="3420252" cy="205215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07D82A-8338-4CBA-BBF5-104F344AFA60}" type="datetimeFigureOut">
              <a:rPr lang="en-US" smtClean="0"/>
              <a:t>7/11/2018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67262F-5513-4E68-82FE-CA991B3CAEAB}" type="slidenum">
              <a:rPr lang="en-US" smtClean="0"/>
              <a:t>‹#›</a:t>
            </a:fld>
            <a:endParaRPr lang="en-US" dirty="0"/>
          </a:p>
        </p:txBody>
      </p:sp>
    </p:spTree>
    <p:extLst>
      <p:ext uri="{BB962C8B-B14F-4D97-AF65-F5344CB8AC3E}">
        <p14:creationId xmlns:p14="http://schemas.microsoft.com/office/powerpoint/2010/main" val="276478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67262F-5513-4E68-82FE-CA991B3CAEAB}" type="slidenum">
              <a:rPr lang="en-US" smtClean="0"/>
              <a:t>1</a:t>
            </a:fld>
            <a:endParaRPr lang="en-US" dirty="0"/>
          </a:p>
        </p:txBody>
      </p:sp>
    </p:spTree>
    <p:extLst>
      <p:ext uri="{BB962C8B-B14F-4D97-AF65-F5344CB8AC3E}">
        <p14:creationId xmlns:p14="http://schemas.microsoft.com/office/powerpoint/2010/main" val="1792762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0788" cy="3544888"/>
          </a:xfrm>
        </p:spPr>
      </p:sp>
      <p:sp>
        <p:nvSpPr>
          <p:cNvPr id="3" name="Notes Placeholder 2"/>
          <p:cNvSpPr>
            <a:spLocks noGrp="1"/>
          </p:cNvSpPr>
          <p:nvPr>
            <p:ph type="body" idx="1"/>
          </p:nvPr>
        </p:nvSpPr>
        <p:spPr/>
        <p:txBody>
          <a:bodyPr/>
          <a:lstStyle/>
          <a:p>
            <a:r>
              <a:rPr lang="en-US" dirty="0"/>
              <a:t>            -Create town center feel with mixed use buildings and creation of public plaza spaces;   -Activate Germantown by providing options for places for people to go and shop/work/eat/live; visit the amenity preference table to provide input on what types of service amenities should go there</a:t>
            </a:r>
          </a:p>
          <a:p>
            <a:endParaRPr lang="en-US" dirty="0"/>
          </a:p>
        </p:txBody>
      </p:sp>
      <p:sp>
        <p:nvSpPr>
          <p:cNvPr id="4" name="Slide Number Placeholder 3"/>
          <p:cNvSpPr>
            <a:spLocks noGrp="1"/>
          </p:cNvSpPr>
          <p:nvPr>
            <p:ph type="sldNum" sz="quarter" idx="10"/>
          </p:nvPr>
        </p:nvSpPr>
        <p:spPr/>
        <p:txBody>
          <a:bodyPr/>
          <a:lstStyle/>
          <a:p>
            <a:pPr>
              <a:defRPr/>
            </a:pPr>
            <a:fld id="{EDCF0553-225A-4020-8D6D-150C79F59E0A}" type="slidenum">
              <a:rPr lang="en-US" altLang="en-US" smtClean="0"/>
              <a:pPr>
                <a:defRPr/>
              </a:pPr>
              <a:t>19</a:t>
            </a:fld>
            <a:endParaRPr lang="en-US" altLang="en-US" dirty="0"/>
          </a:p>
        </p:txBody>
      </p:sp>
    </p:spTree>
    <p:extLst>
      <p:ext uri="{BB962C8B-B14F-4D97-AF65-F5344CB8AC3E}">
        <p14:creationId xmlns:p14="http://schemas.microsoft.com/office/powerpoint/2010/main" val="1436298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plan has 9</a:t>
            </a:r>
            <a:r>
              <a:rPr lang="en-US" baseline="0" dirty="0" smtClean="0"/>
              <a:t> chapters. Each  of the 6 priorities has a dedicated chapter. Three additional chapters provide contextual information such as history &amp; demographic data, the community engagement chapter details engagement process &amp;  how the plan was informed by the input received; and an implementation chapter describing the path to implementing the plan. </a:t>
            </a:r>
            <a:endParaRPr lang="en-US" dirty="0"/>
          </a:p>
        </p:txBody>
      </p:sp>
      <p:sp>
        <p:nvSpPr>
          <p:cNvPr id="4" name="Slide Number Placeholder 3"/>
          <p:cNvSpPr>
            <a:spLocks noGrp="1"/>
          </p:cNvSpPr>
          <p:nvPr>
            <p:ph type="sldNum" sz="quarter" idx="10"/>
          </p:nvPr>
        </p:nvSpPr>
        <p:spPr/>
        <p:txBody>
          <a:bodyPr/>
          <a:lstStyle/>
          <a:p>
            <a:fld id="{FE67262F-5513-4E68-82FE-CA991B3CAEAB}" type="slidenum">
              <a:rPr lang="en-US" smtClean="0"/>
              <a:t>3</a:t>
            </a:fld>
            <a:endParaRPr lang="en-US" dirty="0"/>
          </a:p>
        </p:txBody>
      </p:sp>
    </p:spTree>
    <p:extLst>
      <p:ext uri="{BB962C8B-B14F-4D97-AF65-F5344CB8AC3E}">
        <p14:creationId xmlns:p14="http://schemas.microsoft.com/office/powerpoint/2010/main" val="32636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5087A-95BF-4C31-B738-0C629B3571D9}" type="slidenum">
              <a:rPr lang="en-US" smtClean="0"/>
              <a:t>4</a:t>
            </a:fld>
            <a:endParaRPr lang="en-US" dirty="0"/>
          </a:p>
        </p:txBody>
      </p:sp>
    </p:spTree>
    <p:extLst>
      <p:ext uri="{BB962C8B-B14F-4D97-AF65-F5344CB8AC3E}">
        <p14:creationId xmlns:p14="http://schemas.microsoft.com/office/powerpoint/2010/main" val="434653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Housing</a:t>
            </a:r>
            <a:r>
              <a:rPr lang="en-US" baseline="0" dirty="0" smtClean="0"/>
              <a:t> Goals</a:t>
            </a:r>
            <a:endParaRPr lang="en-US" dirty="0"/>
          </a:p>
        </p:txBody>
      </p:sp>
      <p:sp>
        <p:nvSpPr>
          <p:cNvPr id="4" name="Slide Number Placeholder 3"/>
          <p:cNvSpPr>
            <a:spLocks noGrp="1"/>
          </p:cNvSpPr>
          <p:nvPr>
            <p:ph type="sldNum" sz="quarter" idx="10"/>
          </p:nvPr>
        </p:nvSpPr>
        <p:spPr/>
        <p:txBody>
          <a:bodyPr/>
          <a:lstStyle/>
          <a:p>
            <a:fld id="{FE67262F-5513-4E68-82FE-CA991B3CAEAB}" type="slidenum">
              <a:rPr lang="en-US" smtClean="0"/>
              <a:t>5</a:t>
            </a:fld>
            <a:endParaRPr lang="en-US" dirty="0"/>
          </a:p>
        </p:txBody>
      </p:sp>
    </p:spTree>
    <p:extLst>
      <p:ext uri="{BB962C8B-B14F-4D97-AF65-F5344CB8AC3E}">
        <p14:creationId xmlns:p14="http://schemas.microsoft.com/office/powerpoint/2010/main" val="412381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67262F-5513-4E68-82FE-CA991B3CAEAB}" type="slidenum">
              <a:rPr lang="en-US" smtClean="0"/>
              <a:t>6</a:t>
            </a:fld>
            <a:endParaRPr lang="en-US" dirty="0"/>
          </a:p>
        </p:txBody>
      </p:sp>
    </p:spTree>
    <p:extLst>
      <p:ext uri="{BB962C8B-B14F-4D97-AF65-F5344CB8AC3E}">
        <p14:creationId xmlns:p14="http://schemas.microsoft.com/office/powerpoint/2010/main" val="242860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0788" cy="3544888"/>
          </a:xfrm>
        </p:spPr>
      </p:sp>
      <p:sp>
        <p:nvSpPr>
          <p:cNvPr id="3" name="Notes Placeholder 2"/>
          <p:cNvSpPr>
            <a:spLocks noGrp="1"/>
          </p:cNvSpPr>
          <p:nvPr>
            <p:ph type="body" idx="1"/>
          </p:nvPr>
        </p:nvSpPr>
        <p:spPr/>
        <p:txBody>
          <a:bodyPr/>
          <a:lstStyle/>
          <a:p>
            <a:r>
              <a:rPr lang="en-US" dirty="0" smtClean="0"/>
              <a:t>connections design:</a:t>
            </a:r>
          </a:p>
          <a:p>
            <a:r>
              <a:rPr lang="en-US" dirty="0" smtClean="0"/>
              <a:t>            -Create hierarchy of streets,  -Improve pedestrian walkability &amp; connectivity,  -Creating a safe route to school, -Reinforce residential character of streets,  -Add green elements to the major streets</a:t>
            </a:r>
          </a:p>
          <a:p>
            <a:r>
              <a:rPr lang="en-US" dirty="0" smtClean="0"/>
              <a:t>            -Maintain Stewart Road Connection,  -extend/complete the east/west streets in the single family portion of project. Also a table to review this more in depth and offer input</a:t>
            </a:r>
          </a:p>
          <a:p>
            <a:endParaRPr lang="en-US" dirty="0"/>
          </a:p>
        </p:txBody>
      </p:sp>
      <p:sp>
        <p:nvSpPr>
          <p:cNvPr id="4" name="Slide Number Placeholder 3"/>
          <p:cNvSpPr>
            <a:spLocks noGrp="1"/>
          </p:cNvSpPr>
          <p:nvPr>
            <p:ph type="sldNum" sz="quarter" idx="10"/>
          </p:nvPr>
        </p:nvSpPr>
        <p:spPr/>
        <p:txBody>
          <a:bodyPr/>
          <a:lstStyle/>
          <a:p>
            <a:pPr>
              <a:defRPr/>
            </a:pPr>
            <a:fld id="{EDCF0553-225A-4020-8D6D-150C79F59E0A}" type="slidenum">
              <a:rPr lang="en-US" altLang="en-US" smtClean="0"/>
              <a:pPr>
                <a:defRPr/>
              </a:pPr>
              <a:t>7</a:t>
            </a:fld>
            <a:endParaRPr lang="en-US" altLang="en-US" dirty="0"/>
          </a:p>
        </p:txBody>
      </p:sp>
    </p:spTree>
    <p:extLst>
      <p:ext uri="{BB962C8B-B14F-4D97-AF65-F5344CB8AC3E}">
        <p14:creationId xmlns:p14="http://schemas.microsoft.com/office/powerpoint/2010/main" val="1239371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Current density approximately 7.8 units per acre @ 350 units per 45 acres.  Proposed density approximately 6.4 units per acre @ 290 units per 45 acres. Previous density approximately 11.1 units per acre @ 500 units per 45 acres. ~similar to density currently at Germantown Broadway tax-credit development. The proposed density fits in with the surrounding character and none of the proposed heights are greater than the max of 50 ft. per </a:t>
            </a:r>
            <a:r>
              <a:rPr lang="en-US" sz="1200" kern="1200" dirty="0" err="1" smtClean="0">
                <a:solidFill>
                  <a:schemeClr val="tx1"/>
                </a:solidFill>
                <a:effectLst/>
                <a:latin typeface="+mn-lt"/>
                <a:ea typeface="+mn-ea"/>
                <a:cs typeface="+mn-cs"/>
              </a:rPr>
              <a:t>CoD</a:t>
            </a:r>
            <a:r>
              <a:rPr lang="en-US" sz="1200" kern="1200" dirty="0" smtClean="0">
                <a:solidFill>
                  <a:schemeClr val="tx1"/>
                </a:solidFill>
                <a:effectLst/>
                <a:latin typeface="+mn-lt"/>
                <a:ea typeface="+mn-ea"/>
                <a:cs typeface="+mn-cs"/>
              </a:rPr>
              <a:t> zoning code.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proposed density can supply a bus line, but is on the low end. Most online sources claim refer to this level of density as sufficient for a 30 minute bus stop frequency, however ours currently supports around a 15 minute peak time, so we may see a small hit in bus frequency eventually.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proposed development type and density fits with the smart code v 9.2’s description and density range of a T4 general urban zone.</a:t>
            </a:r>
          </a:p>
          <a:p>
            <a:endParaRPr lang="en-US" sz="1200" kern="1200" dirty="0" smtClean="0">
              <a:solidFill>
                <a:schemeClr val="tx1"/>
              </a:solidFill>
              <a:effectLst/>
              <a:latin typeface="+mn-lt"/>
              <a:ea typeface="+mn-ea"/>
              <a:cs typeface="+mn-cs"/>
            </a:endParaRPr>
          </a:p>
          <a:p>
            <a:r>
              <a:rPr lang="en-US" dirty="0" smtClean="0"/>
              <a:t>Because of the Choice requirements,</a:t>
            </a:r>
            <a:r>
              <a:rPr lang="en-US" baseline="0" dirty="0" smtClean="0"/>
              <a:t> our narrative needs to shift a little. Really, to be competitive, we won’t reduce the density of units in the area, but the goal is to reduce the density of restricted units. </a:t>
            </a:r>
            <a:r>
              <a:rPr lang="en-US" dirty="0" smtClean="0"/>
              <a:t>Focus on reduction of subsidized units. We actually want</a:t>
            </a:r>
            <a:r>
              <a:rPr lang="en-US" baseline="0" dirty="0" smtClean="0"/>
              <a:t> to increase residential population along Germantown, but we want to create more diversity income &amp; less restricted units.  Add the final saturation number in this notes section that you are working on (i.e. percentage of affordable units in the PMA, etc).  Currently, site PMA has approximately 1.8 times as many affordable units as the City and 8 times as many as the county, per square mile. This doesn’t account for HCV holders either, of which most are currently located housed in medium-high poverty areas according to HUD’s mapping tool.</a:t>
            </a:r>
            <a:endParaRPr lang="en-US" dirty="0"/>
          </a:p>
        </p:txBody>
      </p:sp>
      <p:sp>
        <p:nvSpPr>
          <p:cNvPr id="4" name="Slide Number Placeholder 3"/>
          <p:cNvSpPr>
            <a:spLocks noGrp="1"/>
          </p:cNvSpPr>
          <p:nvPr>
            <p:ph type="sldNum" sz="quarter" idx="10"/>
          </p:nvPr>
        </p:nvSpPr>
        <p:spPr/>
        <p:txBody>
          <a:bodyPr/>
          <a:lstStyle/>
          <a:p>
            <a:fld id="{FE67262F-5513-4E68-82FE-CA991B3CAEAB}" type="slidenum">
              <a:rPr lang="en-US" smtClean="0"/>
              <a:t>13</a:t>
            </a:fld>
            <a:endParaRPr lang="en-US" dirty="0"/>
          </a:p>
        </p:txBody>
      </p:sp>
    </p:spTree>
    <p:extLst>
      <p:ext uri="{BB962C8B-B14F-4D97-AF65-F5344CB8AC3E}">
        <p14:creationId xmlns:p14="http://schemas.microsoft.com/office/powerpoint/2010/main" val="3683178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0788" cy="3544888"/>
          </a:xfrm>
        </p:spPr>
      </p:sp>
      <p:sp>
        <p:nvSpPr>
          <p:cNvPr id="3" name="Notes Placeholder 2"/>
          <p:cNvSpPr>
            <a:spLocks noGrp="1"/>
          </p:cNvSpPr>
          <p:nvPr>
            <p:ph type="body" idx="1"/>
          </p:nvPr>
        </p:nvSpPr>
        <p:spPr/>
        <p:txBody>
          <a:bodyPr/>
          <a:lstStyle/>
          <a:p>
            <a:r>
              <a:rPr lang="en-US" dirty="0" smtClean="0"/>
              <a:t>Selections from visioning party, tried to match desires</a:t>
            </a:r>
            <a:r>
              <a:rPr lang="en-US" baseline="0" dirty="0" smtClean="0"/>
              <a:t> with current neighborhood aesthetic and potential budget</a:t>
            </a:r>
            <a:endParaRPr lang="en-US" dirty="0"/>
          </a:p>
        </p:txBody>
      </p:sp>
      <p:sp>
        <p:nvSpPr>
          <p:cNvPr id="4" name="Slide Number Placeholder 3"/>
          <p:cNvSpPr>
            <a:spLocks noGrp="1"/>
          </p:cNvSpPr>
          <p:nvPr>
            <p:ph type="sldNum" sz="quarter" idx="10"/>
          </p:nvPr>
        </p:nvSpPr>
        <p:spPr/>
        <p:txBody>
          <a:bodyPr/>
          <a:lstStyle/>
          <a:p>
            <a:pPr>
              <a:defRPr/>
            </a:pPr>
            <a:fld id="{EDCF0553-225A-4020-8D6D-150C79F59E0A}" type="slidenum">
              <a:rPr lang="en-US" altLang="en-US" smtClean="0"/>
              <a:pPr>
                <a:defRPr/>
              </a:pPr>
              <a:t>17</a:t>
            </a:fld>
            <a:endParaRPr lang="en-US" altLang="en-US" dirty="0"/>
          </a:p>
        </p:txBody>
      </p:sp>
    </p:spTree>
    <p:extLst>
      <p:ext uri="{BB962C8B-B14F-4D97-AF65-F5344CB8AC3E}">
        <p14:creationId xmlns:p14="http://schemas.microsoft.com/office/powerpoint/2010/main" val="3414444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0788" cy="3544888"/>
          </a:xfrm>
        </p:spPr>
      </p:sp>
      <p:sp>
        <p:nvSpPr>
          <p:cNvPr id="3" name="Notes Placeholder 2"/>
          <p:cNvSpPr>
            <a:spLocks noGrp="1"/>
          </p:cNvSpPr>
          <p:nvPr>
            <p:ph type="body" idx="1"/>
          </p:nvPr>
        </p:nvSpPr>
        <p:spPr/>
        <p:txBody>
          <a:bodyPr/>
          <a:lstStyle/>
          <a:p>
            <a:r>
              <a:rPr lang="en-US" dirty="0"/>
              <a:t>            -Create town center feel with mixed use buildings and creation of public plaza spaces;   -Activate Germantown by providing options for places for people to go and shop/work/eat/live; visit the amenity preference table to provide input on what types of service amenities should go there</a:t>
            </a:r>
          </a:p>
          <a:p>
            <a:endParaRPr lang="en-US" dirty="0"/>
          </a:p>
        </p:txBody>
      </p:sp>
      <p:sp>
        <p:nvSpPr>
          <p:cNvPr id="4" name="Slide Number Placeholder 3"/>
          <p:cNvSpPr>
            <a:spLocks noGrp="1"/>
          </p:cNvSpPr>
          <p:nvPr>
            <p:ph type="sldNum" sz="quarter" idx="10"/>
          </p:nvPr>
        </p:nvSpPr>
        <p:spPr/>
        <p:txBody>
          <a:bodyPr/>
          <a:lstStyle/>
          <a:p>
            <a:pPr>
              <a:defRPr/>
            </a:pPr>
            <a:fld id="{EDCF0553-225A-4020-8D6D-150C79F59E0A}" type="slidenum">
              <a:rPr lang="en-US" altLang="en-US" smtClean="0"/>
              <a:pPr>
                <a:defRPr/>
              </a:pPr>
              <a:t>18</a:t>
            </a:fld>
            <a:endParaRPr lang="en-US" altLang="en-US" dirty="0"/>
          </a:p>
        </p:txBody>
      </p:sp>
    </p:spTree>
    <p:extLst>
      <p:ext uri="{BB962C8B-B14F-4D97-AF65-F5344CB8AC3E}">
        <p14:creationId xmlns:p14="http://schemas.microsoft.com/office/powerpoint/2010/main" val="14064914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7/11/2018</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7/11/2018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7/11/2018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7/11/2018</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7/11/2018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7/11/2018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7/11/2018</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7/11/2018</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7/11/2018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7/11/2018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7/11/2018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7/11/2018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7/11/2018</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813415" y="1457903"/>
            <a:ext cx="10879230" cy="1985689"/>
            <a:chOff x="83840" y="1507787"/>
            <a:chExt cx="10957254" cy="1984248"/>
          </a:xfrm>
        </p:grpSpPr>
        <p:pic>
          <p:nvPicPr>
            <p:cNvPr id="5" name="Picture 4" descr="A picture containing text&#10;&#10;Description generated with high confidence">
              <a:extLst>
                <a:ext uri="{FF2B5EF4-FFF2-40B4-BE49-F238E27FC236}">
                  <a16:creationId xmlns="" xmlns:a16="http://schemas.microsoft.com/office/drawing/2014/main" id="{4DD0016D-A9EB-41A2-A586-2DE5700690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20" t="18379" r="17901"/>
            <a:stretch/>
          </p:blipFill>
          <p:spPr>
            <a:xfrm>
              <a:off x="83840" y="1507787"/>
              <a:ext cx="2287819" cy="1982718"/>
            </a:xfrm>
            <a:prstGeom prst="rect">
              <a:avLst/>
            </a:prstGeom>
            <a:ln w="34925">
              <a:solidFill>
                <a:schemeClr val="tx1"/>
              </a:solidFill>
            </a:ln>
          </p:spPr>
        </p:pic>
        <p:pic>
          <p:nvPicPr>
            <p:cNvPr id="6" name="Picture 5" descr="A group of people standing in a room&#10;&#10;Description generated with very high confidence">
              <a:extLst>
                <a:ext uri="{FF2B5EF4-FFF2-40B4-BE49-F238E27FC236}">
                  <a16:creationId xmlns="" xmlns:a16="http://schemas.microsoft.com/office/drawing/2014/main" id="{C4ED6EEC-CCDF-43DF-94E6-367F0D8E8D2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812"/>
            <a:stretch/>
          </p:blipFill>
          <p:spPr>
            <a:xfrm>
              <a:off x="8202026" y="1507787"/>
              <a:ext cx="2839068" cy="1984248"/>
            </a:xfrm>
            <a:prstGeom prst="rect">
              <a:avLst/>
            </a:prstGeom>
            <a:ln w="34925">
              <a:solidFill>
                <a:schemeClr val="tx1"/>
              </a:solidFill>
            </a:ln>
          </p:spPr>
        </p:pic>
        <p:pic>
          <p:nvPicPr>
            <p:cNvPr id="7" name="Content Placeholder 4" descr="A group of people standing in a room&#10;&#10;Description generated with very high confidence">
              <a:extLst>
                <a:ext uri="{FF2B5EF4-FFF2-40B4-BE49-F238E27FC236}">
                  <a16:creationId xmlns="" xmlns:a16="http://schemas.microsoft.com/office/drawing/2014/main" id="{2C03D373-BEB8-4B5C-96C1-0D174C25AB80}"/>
                </a:ext>
              </a:extLst>
            </p:cNvPr>
            <p:cNvPicPr>
              <a:picLocks noChangeAspect="1"/>
            </p:cNvPicPr>
            <p:nvPr/>
          </p:nvPicPr>
          <p:blipFill rotWithShape="1">
            <a:blip r:embed="rId5"/>
            <a:srcRect t="14372"/>
            <a:stretch/>
          </p:blipFill>
          <p:spPr>
            <a:xfrm>
              <a:off x="5438005" y="1507787"/>
              <a:ext cx="2750462" cy="1984248"/>
            </a:xfrm>
            <a:prstGeom prst="rect">
              <a:avLst/>
            </a:prstGeom>
            <a:ln w="34925">
              <a:solidFill>
                <a:schemeClr val="tx1"/>
              </a:solidFill>
            </a:ln>
          </p:spPr>
        </p:pic>
        <p:pic>
          <p:nvPicPr>
            <p:cNvPr id="8" name="Picture 7">
              <a:extLst>
                <a:ext uri="{FF2B5EF4-FFF2-40B4-BE49-F238E27FC236}">
                  <a16:creationId xmlns="" xmlns:a16="http://schemas.microsoft.com/office/drawing/2014/main" id="{158BEE38-BF7E-46EC-914A-4328A942299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3786"/>
            <a:stretch/>
          </p:blipFill>
          <p:spPr>
            <a:xfrm>
              <a:off x="2371659" y="1507787"/>
              <a:ext cx="3066346" cy="1982718"/>
            </a:xfrm>
            <a:prstGeom prst="rect">
              <a:avLst/>
            </a:prstGeom>
            <a:ln w="34925">
              <a:solidFill>
                <a:schemeClr val="tx1"/>
              </a:solidFill>
            </a:ln>
          </p:spPr>
        </p:pic>
      </p:grpSp>
      <p:sp>
        <p:nvSpPr>
          <p:cNvPr id="10" name="Title 1">
            <a:extLst>
              <a:ext uri="{FF2B5EF4-FFF2-40B4-BE49-F238E27FC236}">
                <a16:creationId xmlns="" xmlns:a16="http://schemas.microsoft.com/office/drawing/2014/main" id="{7AE9F378-431B-4D59-81D7-9F279F116B82}"/>
              </a:ext>
            </a:extLst>
          </p:cNvPr>
          <p:cNvSpPr txBox="1">
            <a:spLocks/>
          </p:cNvSpPr>
          <p:nvPr/>
        </p:nvSpPr>
        <p:spPr>
          <a:xfrm>
            <a:off x="68096" y="3549301"/>
            <a:ext cx="12033115" cy="125616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en-US" sz="4100" b="1" dirty="0" smtClean="0">
                <a:effectLst>
                  <a:outerShdw blurRad="38100" dist="38100" dir="2700000" algn="tl">
                    <a:srgbClr val="000000">
                      <a:alpha val="43137"/>
                    </a:srgbClr>
                  </a:outerShdw>
                </a:effectLst>
              </a:rPr>
              <a:t>RENEW MIAMI CHAPEL UPDATE ~ JULY, 2018</a:t>
            </a:r>
            <a:r>
              <a:rPr lang="en-US" sz="4800" b="1" dirty="0" smtClean="0">
                <a:effectLst>
                  <a:outerShdw blurRad="38100" dist="38100" dir="2700000" algn="tl">
                    <a:srgbClr val="000000">
                      <a:alpha val="43137"/>
                    </a:srgbClr>
                  </a:outerShdw>
                </a:effectLst>
              </a:rPr>
              <a:t/>
            </a:r>
            <a:br>
              <a:rPr lang="en-US" sz="4800" b="1" dirty="0" smtClean="0">
                <a:effectLst>
                  <a:outerShdw blurRad="38100" dist="38100" dir="2700000" algn="tl">
                    <a:srgbClr val="000000">
                      <a:alpha val="43137"/>
                    </a:srgbClr>
                  </a:outerShdw>
                </a:effectLst>
              </a:rPr>
            </a:br>
            <a:r>
              <a:rPr lang="en-US" sz="3300" i="1" dirty="0" smtClean="0">
                <a:effectLst>
                  <a:outerShdw blurRad="38100" dist="38100" dir="2700000" algn="tl">
                    <a:srgbClr val="000000">
                      <a:alpha val="43137"/>
                    </a:srgbClr>
                  </a:outerShdw>
                </a:effectLst>
              </a:rPr>
              <a:t>Choice Neighborhoods DAYTON</a:t>
            </a:r>
            <a:endParaRPr lang="en-US" sz="4000" i="1" dirty="0">
              <a:effectLst>
                <a:outerShdw blurRad="38100" dist="38100" dir="2700000" algn="tl">
                  <a:srgbClr val="000000">
                    <a:alpha val="43137"/>
                  </a:srgbClr>
                </a:outerShdw>
              </a:effectLst>
            </a:endParaRPr>
          </a:p>
        </p:txBody>
      </p:sp>
      <p:pic>
        <p:nvPicPr>
          <p:cNvPr id="11" name="Picture 10"/>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29158" y="6138426"/>
            <a:ext cx="1246338" cy="515068"/>
          </a:xfrm>
          <a:prstGeom prst="rect">
            <a:avLst/>
          </a:prstGeom>
        </p:spPr>
      </p:pic>
      <p:pic>
        <p:nvPicPr>
          <p:cNvPr id="12" name="Picture 11"/>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480427" y="5933920"/>
            <a:ext cx="929147" cy="924080"/>
          </a:xfrm>
          <a:prstGeom prst="rect">
            <a:avLst/>
          </a:prstGeom>
        </p:spPr>
      </p:pic>
      <p:pic>
        <p:nvPicPr>
          <p:cNvPr id="13" name="Picture 12"/>
          <p:cNvPicPr>
            <a:picLocks noChangeAspect="1"/>
          </p:cNvPicPr>
          <p:nvPr/>
        </p:nvPicPr>
        <p:blipFill>
          <a:blip r:embed="rId9"/>
          <a:stretch>
            <a:fillRect/>
          </a:stretch>
        </p:blipFill>
        <p:spPr>
          <a:xfrm>
            <a:off x="10282980" y="6167360"/>
            <a:ext cx="1651001" cy="457200"/>
          </a:xfrm>
          <a:prstGeom prst="rect">
            <a:avLst/>
          </a:prstGeom>
        </p:spPr>
      </p:pic>
    </p:spTree>
    <p:extLst>
      <p:ext uri="{BB962C8B-B14F-4D97-AF65-F5344CB8AC3E}">
        <p14:creationId xmlns:p14="http://schemas.microsoft.com/office/powerpoint/2010/main" val="34515157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332" y="1907823"/>
            <a:ext cx="12198978" cy="4346222"/>
          </a:xfrm>
          <a:prstGeom prst="rect">
            <a:avLst/>
          </a:prstGeom>
        </p:spPr>
      </p:pic>
      <p:sp>
        <p:nvSpPr>
          <p:cNvPr id="7" name="Title 1">
            <a:extLst>
              <a:ext uri="{FF2B5EF4-FFF2-40B4-BE49-F238E27FC236}">
                <a16:creationId xmlns="" xmlns:a16="http://schemas.microsoft.com/office/drawing/2014/main" id="{D4101B21-539C-4C65-B657-95C785873BCD}"/>
              </a:ext>
            </a:extLst>
          </p:cNvPr>
          <p:cNvSpPr>
            <a:spLocks noGrp="1"/>
          </p:cNvSpPr>
          <p:nvPr>
            <p:ph type="title"/>
          </p:nvPr>
        </p:nvSpPr>
        <p:spPr>
          <a:xfrm>
            <a:off x="5369668" y="253154"/>
            <a:ext cx="6138154" cy="1143000"/>
          </a:xfrm>
        </p:spPr>
        <p:txBody>
          <a:bodyPr>
            <a:normAutofit fontScale="90000"/>
          </a:bodyPr>
          <a:lstStyle/>
          <a:p>
            <a:r>
              <a:rPr lang="en-US" sz="4800" b="1" dirty="0" smtClean="0"/>
              <a:t>Phasing</a:t>
            </a:r>
            <a:r>
              <a:rPr lang="en-US" sz="5400" b="1" dirty="0" smtClean="0"/>
              <a:t/>
            </a:r>
            <a:br>
              <a:rPr lang="en-US" sz="5400" b="1" dirty="0" smtClean="0"/>
            </a:br>
            <a:r>
              <a:rPr lang="en-US" dirty="0" smtClean="0"/>
              <a:t>Unit Mix</a:t>
            </a:r>
            <a:endParaRPr lang="en-US" dirty="0"/>
          </a:p>
        </p:txBody>
      </p:sp>
    </p:spTree>
    <p:extLst>
      <p:ext uri="{BB962C8B-B14F-4D97-AF65-F5344CB8AC3E}">
        <p14:creationId xmlns:p14="http://schemas.microsoft.com/office/powerpoint/2010/main" val="38632248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D4101B21-539C-4C65-B657-95C785873BCD}"/>
              </a:ext>
            </a:extLst>
          </p:cNvPr>
          <p:cNvSpPr>
            <a:spLocks noGrp="1"/>
          </p:cNvSpPr>
          <p:nvPr>
            <p:ph type="title"/>
          </p:nvPr>
        </p:nvSpPr>
        <p:spPr>
          <a:xfrm>
            <a:off x="5369668" y="253154"/>
            <a:ext cx="6138154" cy="1143000"/>
          </a:xfrm>
        </p:spPr>
        <p:txBody>
          <a:bodyPr>
            <a:normAutofit fontScale="90000"/>
          </a:bodyPr>
          <a:lstStyle/>
          <a:p>
            <a:r>
              <a:rPr lang="en-US" sz="4800" b="1" dirty="0" smtClean="0"/>
              <a:t>Phasing</a:t>
            </a:r>
            <a:r>
              <a:rPr lang="en-US" sz="5400" b="1" dirty="0" smtClean="0"/>
              <a:t/>
            </a:r>
            <a:br>
              <a:rPr lang="en-US" sz="5400" b="1" dirty="0" smtClean="0"/>
            </a:br>
            <a:r>
              <a:rPr lang="en-US" dirty="0" smtClean="0"/>
              <a:t>Estimated Costs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267530332"/>
              </p:ext>
            </p:extLst>
          </p:nvPr>
        </p:nvGraphicFramePr>
        <p:xfrm>
          <a:off x="243837" y="1743454"/>
          <a:ext cx="11582402" cy="4693921"/>
        </p:xfrm>
        <a:graphic>
          <a:graphicData uri="http://schemas.openxmlformats.org/drawingml/2006/table">
            <a:tbl>
              <a:tblPr>
                <a:tableStyleId>{5C22544A-7EE6-4342-B048-85BDC9FD1C3A}</a:tableStyleId>
              </a:tblPr>
              <a:tblGrid>
                <a:gridCol w="4150947"/>
                <a:gridCol w="3522015"/>
                <a:gridCol w="2415098"/>
                <a:gridCol w="1494342"/>
              </a:tblGrid>
              <a:tr h="726801">
                <a:tc>
                  <a:txBody>
                    <a:bodyPr/>
                    <a:lstStyle/>
                    <a:p>
                      <a:pPr algn="l" fontAlgn="ctr"/>
                      <a:r>
                        <a:rPr lang="en-US" sz="1200" u="none" strike="noStrike" dirty="0">
                          <a:effectLst/>
                        </a:rPr>
                        <a:t>Phase</a:t>
                      </a:r>
                      <a:endParaRPr lang="en-US" sz="1200" b="1"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en-US" sz="1200" u="none" strike="noStrike">
                          <a:effectLst/>
                        </a:rPr>
                        <a:t>Infrastructure</a:t>
                      </a:r>
                      <a:endParaRPr lang="en-US" sz="1200" b="1"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r>
                        <a:rPr lang="en-US" sz="1200" u="none" strike="noStrike">
                          <a:effectLst/>
                        </a:rPr>
                        <a:t> Infrastructure Costs</a:t>
                      </a:r>
                      <a:endParaRPr lang="en-US" sz="1200" b="1"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r>
                        <a:rPr lang="en-US" sz="1200" u="none" strike="noStrike">
                          <a:effectLst/>
                        </a:rPr>
                        <a:t>Total Development Costs</a:t>
                      </a:r>
                      <a:endParaRPr lang="en-US" sz="1200" b="1" i="0" u="none" strike="noStrike">
                        <a:solidFill>
                          <a:srgbClr val="000000"/>
                        </a:solidFill>
                        <a:effectLst/>
                        <a:latin typeface="Times New Roman" panose="02020603050405020304" pitchFamily="18" charset="0"/>
                      </a:endParaRPr>
                    </a:p>
                  </a:txBody>
                  <a:tcPr marL="0" marR="0" marT="0" marB="0" anchor="ctr"/>
                </a:tc>
              </a:tr>
              <a:tr h="484534">
                <a:tc>
                  <a:txBody>
                    <a:bodyPr/>
                    <a:lstStyle/>
                    <a:p>
                      <a:pPr algn="l" fontAlgn="ctr"/>
                      <a:r>
                        <a:rPr lang="en-US" sz="1200" u="none" strike="noStrike" dirty="0">
                          <a:effectLst/>
                        </a:rPr>
                        <a:t>Townhouse Apartments Phase 1</a:t>
                      </a:r>
                      <a:endParaRPr lang="en-US"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en-US" sz="1200" u="none" strike="noStrike">
                          <a:effectLst/>
                        </a:rPr>
                        <a:t>Lakeview Parkway &amp; Banker Street</a:t>
                      </a:r>
                      <a:endParaRPr lang="en-US"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en-US" sz="1200" u="none" strike="noStrike">
                          <a:effectLst/>
                        </a:rPr>
                        <a:t>$2,400,000 </a:t>
                      </a:r>
                      <a:endParaRPr lang="en-US"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en-US" sz="1200" u="none" strike="noStrike">
                          <a:effectLst/>
                        </a:rPr>
                        <a:t>$9,600,000 </a:t>
                      </a:r>
                      <a:endParaRPr lang="en-US" sz="1200" b="0" i="0" u="none" strike="noStrike">
                        <a:solidFill>
                          <a:srgbClr val="000000"/>
                        </a:solidFill>
                        <a:effectLst/>
                        <a:latin typeface="Times New Roman" panose="02020603050405020304" pitchFamily="18" charset="0"/>
                      </a:endParaRPr>
                    </a:p>
                  </a:txBody>
                  <a:tcPr marL="0" marR="0" marT="0" marB="0" anchor="ctr"/>
                </a:tc>
              </a:tr>
              <a:tr h="726801">
                <a:tc>
                  <a:txBody>
                    <a:bodyPr/>
                    <a:lstStyle/>
                    <a:p>
                      <a:pPr algn="l" fontAlgn="ctr"/>
                      <a:r>
                        <a:rPr lang="en-US" sz="1200" u="none" strike="noStrike">
                          <a:effectLst/>
                        </a:rPr>
                        <a:t>Townhouse Apartments Phase 2</a:t>
                      </a:r>
                      <a:endParaRPr lang="en-US" sz="12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r>
                        <a:rPr lang="en-US" sz="1200" u="none" strike="noStrike">
                          <a:effectLst/>
                        </a:rPr>
                        <a:t>James H McGee Extension to Danner &amp; Hochwalt Ave Extension</a:t>
                      </a:r>
                      <a:endParaRPr lang="en-US"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en-US" sz="1200" u="none" strike="noStrike">
                          <a:effectLst/>
                        </a:rPr>
                        <a:t>$3,340,000 </a:t>
                      </a:r>
                      <a:endParaRPr lang="en-US"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en-US" sz="1200" u="none" strike="noStrike">
                          <a:effectLst/>
                        </a:rPr>
                        <a:t>$11,500,000 </a:t>
                      </a:r>
                      <a:endParaRPr lang="en-US" sz="1200" b="0" i="0" u="none" strike="noStrike">
                        <a:solidFill>
                          <a:srgbClr val="000000"/>
                        </a:solidFill>
                        <a:effectLst/>
                        <a:latin typeface="Times New Roman" panose="02020603050405020304" pitchFamily="18" charset="0"/>
                      </a:endParaRPr>
                    </a:p>
                  </a:txBody>
                  <a:tcPr marL="0" marR="0" marT="0" marB="0" anchor="ctr"/>
                </a:tc>
              </a:tr>
              <a:tr h="726801">
                <a:tc>
                  <a:txBody>
                    <a:bodyPr/>
                    <a:lstStyle/>
                    <a:p>
                      <a:pPr algn="l" fontAlgn="ctr"/>
                      <a:r>
                        <a:rPr lang="en-US" sz="1200" u="none" strike="noStrike">
                          <a:effectLst/>
                        </a:rPr>
                        <a:t>Single Family Homes-family Phase 3</a:t>
                      </a:r>
                      <a:endParaRPr lang="en-US" sz="12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r>
                        <a:rPr lang="en-US" sz="1200" u="none" strike="noStrike">
                          <a:effectLst/>
                        </a:rPr>
                        <a:t>Remaining Road improvements (Bancroft &amp; Tampa)</a:t>
                      </a:r>
                      <a:endParaRPr lang="en-US"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en-US" sz="1200" u="none" strike="noStrike">
                          <a:effectLst/>
                        </a:rPr>
                        <a:t>$2,275,000 </a:t>
                      </a:r>
                      <a:endParaRPr lang="en-US"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en-US" sz="1200" u="none" strike="noStrike">
                          <a:effectLst/>
                        </a:rPr>
                        <a:t>$9,750,000 </a:t>
                      </a:r>
                      <a:endParaRPr lang="en-US" sz="1200" b="0" i="0" u="none" strike="noStrike">
                        <a:solidFill>
                          <a:srgbClr val="000000"/>
                        </a:solidFill>
                        <a:effectLst/>
                        <a:latin typeface="Times New Roman" panose="02020603050405020304" pitchFamily="18" charset="0"/>
                      </a:endParaRPr>
                    </a:p>
                  </a:txBody>
                  <a:tcPr marL="0" marR="0" marT="0" marB="0" anchor="ctr"/>
                </a:tc>
              </a:tr>
              <a:tr h="484534">
                <a:tc>
                  <a:txBody>
                    <a:bodyPr/>
                    <a:lstStyle/>
                    <a:p>
                      <a:pPr algn="l" fontAlgn="ctr"/>
                      <a:r>
                        <a:rPr lang="pt-BR" sz="1200" u="none" strike="noStrike">
                          <a:effectLst/>
                        </a:rPr>
                        <a:t>Interior Corridor Senior Living- Phase 4</a:t>
                      </a:r>
                      <a:endParaRPr lang="pt-BR" sz="12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endParaRPr lang="en-US" sz="12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endParaRPr lang="en-US"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en-US" sz="1200" u="none" strike="noStrike">
                          <a:effectLst/>
                        </a:rPr>
                        <a:t>$9,500,000 </a:t>
                      </a:r>
                      <a:endParaRPr lang="en-US" sz="1200" b="0" i="0" u="none" strike="noStrike">
                        <a:solidFill>
                          <a:srgbClr val="000000"/>
                        </a:solidFill>
                        <a:effectLst/>
                        <a:latin typeface="Times New Roman" panose="02020603050405020304" pitchFamily="18" charset="0"/>
                      </a:endParaRPr>
                    </a:p>
                  </a:txBody>
                  <a:tcPr marL="0" marR="0" marT="0" marB="0" anchor="ctr"/>
                </a:tc>
              </a:tr>
              <a:tr h="484534">
                <a:tc>
                  <a:txBody>
                    <a:bodyPr/>
                    <a:lstStyle/>
                    <a:p>
                      <a:pPr algn="l" fontAlgn="ctr"/>
                      <a:r>
                        <a:rPr lang="en-US" sz="1200" u="none" strike="noStrike">
                          <a:effectLst/>
                        </a:rPr>
                        <a:t>TH and Internal Corridor + Retail- Phase 5</a:t>
                      </a:r>
                      <a:endParaRPr lang="en-US" sz="12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endParaRPr lang="en-US" sz="12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endParaRPr lang="en-US"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en-US" sz="1200" u="none" strike="noStrike">
                          <a:effectLst/>
                        </a:rPr>
                        <a:t>$9,800,000 </a:t>
                      </a:r>
                      <a:endParaRPr lang="en-US" sz="1200" b="0" i="0" u="none" strike="noStrike">
                        <a:solidFill>
                          <a:srgbClr val="000000"/>
                        </a:solidFill>
                        <a:effectLst/>
                        <a:latin typeface="Times New Roman" panose="02020603050405020304" pitchFamily="18" charset="0"/>
                      </a:endParaRPr>
                    </a:p>
                  </a:txBody>
                  <a:tcPr marL="0" marR="0" marT="0" marB="0" anchor="ctr"/>
                </a:tc>
              </a:tr>
              <a:tr h="264979">
                <a:tc>
                  <a:txBody>
                    <a:bodyPr/>
                    <a:lstStyle/>
                    <a:p>
                      <a:pPr algn="l" fontAlgn="ctr"/>
                      <a:r>
                        <a:rPr lang="en-US" sz="1200" u="none" strike="noStrike">
                          <a:effectLst/>
                        </a:rPr>
                        <a:t>Hilltop Demolition </a:t>
                      </a:r>
                      <a:endParaRPr lang="en-US" sz="12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endParaRPr lang="en-US" sz="12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endParaRPr lang="en-US" sz="12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endParaRPr lang="en-US" sz="1200" b="0" i="0" u="none" strike="noStrike">
                        <a:solidFill>
                          <a:srgbClr val="000000"/>
                        </a:solidFill>
                        <a:effectLst/>
                        <a:latin typeface="Times New Roman" panose="02020603050405020304" pitchFamily="18" charset="0"/>
                      </a:endParaRPr>
                    </a:p>
                  </a:txBody>
                  <a:tcPr marL="0" marR="0" marT="0" marB="0" anchor="ctr"/>
                </a:tc>
              </a:tr>
              <a:tr h="264979">
                <a:tc>
                  <a:txBody>
                    <a:bodyPr/>
                    <a:lstStyle/>
                    <a:p>
                      <a:pPr algn="l" fontAlgn="ctr"/>
                      <a:r>
                        <a:rPr lang="en-US" sz="1200" u="none" strike="noStrike">
                          <a:effectLst/>
                        </a:rPr>
                        <a:t>Homeownership Phase</a:t>
                      </a:r>
                      <a:endParaRPr lang="en-US" sz="12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endParaRPr lang="en-US" sz="12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endParaRPr lang="en-US"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en-US" sz="1200" u="none" strike="noStrike">
                          <a:effectLst/>
                        </a:rPr>
                        <a:t>$5,200,000 </a:t>
                      </a:r>
                      <a:endParaRPr lang="en-US" sz="1200" b="0" i="0" u="none" strike="noStrike">
                        <a:solidFill>
                          <a:srgbClr val="000000"/>
                        </a:solidFill>
                        <a:effectLst/>
                        <a:latin typeface="Times New Roman" panose="02020603050405020304" pitchFamily="18" charset="0"/>
                      </a:endParaRPr>
                    </a:p>
                  </a:txBody>
                  <a:tcPr marL="0" marR="0" marT="0" marB="0" anchor="ctr"/>
                </a:tc>
              </a:tr>
              <a:tr h="264979">
                <a:tc>
                  <a:txBody>
                    <a:bodyPr/>
                    <a:lstStyle/>
                    <a:p>
                      <a:pPr algn="l" fontAlgn="ctr"/>
                      <a:r>
                        <a:rPr lang="en-US" sz="1200" u="none" strike="noStrike">
                          <a:effectLst/>
                        </a:rPr>
                        <a:t>Replacement of 100 units off-site</a:t>
                      </a:r>
                      <a:endParaRPr lang="en-US" sz="12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endParaRPr lang="en-US" sz="12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endParaRPr lang="en-US"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en-US" sz="1200" u="none" strike="noStrike">
                          <a:effectLst/>
                        </a:rPr>
                        <a:t>$20,205,000 </a:t>
                      </a:r>
                      <a:endParaRPr lang="en-US" sz="1200" b="0" i="0" u="none" strike="noStrike">
                        <a:solidFill>
                          <a:srgbClr val="000000"/>
                        </a:solidFill>
                        <a:effectLst/>
                        <a:latin typeface="Times New Roman" panose="02020603050405020304" pitchFamily="18" charset="0"/>
                      </a:endParaRPr>
                    </a:p>
                  </a:txBody>
                  <a:tcPr marL="0" marR="0" marT="0" marB="0" anchor="ctr"/>
                </a:tc>
              </a:tr>
              <a:tr h="264979">
                <a:tc>
                  <a:txBody>
                    <a:bodyPr/>
                    <a:lstStyle/>
                    <a:p>
                      <a:pPr algn="l" fontAlgn="ctr"/>
                      <a:r>
                        <a:rPr lang="en-US" sz="1200" u="none" strike="noStrike">
                          <a:effectLst/>
                        </a:rPr>
                        <a:t>Total</a:t>
                      </a:r>
                      <a:endParaRPr lang="en-US" sz="1200" b="1"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en-US" sz="1200" u="none" strike="noStrike">
                          <a:effectLst/>
                        </a:rPr>
                        <a:t>$88,735,500 </a:t>
                      </a:r>
                      <a:endParaRPr lang="en-US" sz="1200" b="1"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en-US" sz="1200" u="none" strike="noStrike">
                          <a:effectLst/>
                        </a:rPr>
                        <a:t>$8,015,000 </a:t>
                      </a:r>
                      <a:endParaRPr lang="en-US" sz="1200" b="1"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en-US" sz="1200" u="none" strike="noStrike" dirty="0">
                          <a:effectLst/>
                        </a:rPr>
                        <a:t>$75,555,000 </a:t>
                      </a:r>
                      <a:endParaRPr lang="en-US" sz="1200" b="1" i="0" u="none" strike="noStrike" dirty="0">
                        <a:solidFill>
                          <a:srgbClr val="000000"/>
                        </a:solidFill>
                        <a:effectLst/>
                        <a:latin typeface="Times New Roman" panose="02020603050405020304" pitchFamily="18" charset="0"/>
                      </a:endParaRPr>
                    </a:p>
                  </a:txBody>
                  <a:tcPr marL="0" marR="0" marT="0" marB="0" anchor="ctr"/>
                </a:tc>
              </a:tr>
            </a:tbl>
          </a:graphicData>
        </a:graphic>
      </p:graphicFrame>
    </p:spTree>
    <p:extLst>
      <p:ext uri="{BB962C8B-B14F-4D97-AF65-F5344CB8AC3E}">
        <p14:creationId xmlns:p14="http://schemas.microsoft.com/office/powerpoint/2010/main" val="26619480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D4101B21-539C-4C65-B657-95C785873BCD}"/>
              </a:ext>
            </a:extLst>
          </p:cNvPr>
          <p:cNvSpPr>
            <a:spLocks noGrp="1"/>
          </p:cNvSpPr>
          <p:nvPr>
            <p:ph type="title"/>
          </p:nvPr>
        </p:nvSpPr>
        <p:spPr>
          <a:xfrm>
            <a:off x="478109" y="35426"/>
            <a:ext cx="10920750" cy="1143000"/>
          </a:xfrm>
        </p:spPr>
        <p:txBody>
          <a:bodyPr>
            <a:normAutofit/>
          </a:bodyPr>
          <a:lstStyle/>
          <a:p>
            <a:r>
              <a:rPr lang="en-US" b="1" dirty="0" smtClean="0"/>
              <a:t>Proposed </a:t>
            </a:r>
            <a:r>
              <a:rPr lang="en-US" b="1" dirty="0"/>
              <a:t>Elevations</a:t>
            </a:r>
          </a:p>
        </p:txBody>
      </p:sp>
      <p:pic>
        <p:nvPicPr>
          <p:cNvPr id="2" name="Picture 1"/>
          <p:cNvPicPr>
            <a:picLocks noChangeAspect="1"/>
          </p:cNvPicPr>
          <p:nvPr/>
        </p:nvPicPr>
        <p:blipFill rotWithShape="1">
          <a:blip r:embed="rId2"/>
          <a:srcRect b="10078"/>
          <a:stretch/>
        </p:blipFill>
        <p:spPr>
          <a:xfrm>
            <a:off x="228740" y="1773197"/>
            <a:ext cx="6930247" cy="1933075"/>
          </a:xfrm>
          <a:prstGeom prst="rect">
            <a:avLst/>
          </a:prstGeom>
        </p:spPr>
      </p:pic>
      <p:pic>
        <p:nvPicPr>
          <p:cNvPr id="5" name="Picture 4"/>
          <p:cNvPicPr>
            <a:picLocks noChangeAspect="1"/>
          </p:cNvPicPr>
          <p:nvPr/>
        </p:nvPicPr>
        <p:blipFill rotWithShape="1">
          <a:blip r:embed="rId3"/>
          <a:srcRect t="2814" r="522" b="7841"/>
          <a:stretch/>
        </p:blipFill>
        <p:spPr>
          <a:xfrm>
            <a:off x="228741" y="3853743"/>
            <a:ext cx="6930247" cy="1941361"/>
          </a:xfrm>
          <a:prstGeom prst="rect">
            <a:avLst/>
          </a:prstGeom>
        </p:spPr>
      </p:pic>
      <p:pic>
        <p:nvPicPr>
          <p:cNvPr id="6" name="Picture 5"/>
          <p:cNvPicPr>
            <a:picLocks noChangeAspect="1"/>
          </p:cNvPicPr>
          <p:nvPr/>
        </p:nvPicPr>
        <p:blipFill>
          <a:blip r:embed="rId4"/>
          <a:stretch>
            <a:fillRect/>
          </a:stretch>
        </p:blipFill>
        <p:spPr>
          <a:xfrm>
            <a:off x="8631541" y="1374569"/>
            <a:ext cx="3221793" cy="2730333"/>
          </a:xfrm>
          <a:prstGeom prst="rect">
            <a:avLst/>
          </a:prstGeom>
        </p:spPr>
      </p:pic>
      <p:pic>
        <p:nvPicPr>
          <p:cNvPr id="8" name="Picture 7"/>
          <p:cNvPicPr>
            <a:picLocks noChangeAspect="1"/>
          </p:cNvPicPr>
          <p:nvPr/>
        </p:nvPicPr>
        <p:blipFill>
          <a:blip r:embed="rId5"/>
          <a:stretch>
            <a:fillRect/>
          </a:stretch>
        </p:blipFill>
        <p:spPr>
          <a:xfrm>
            <a:off x="8631541" y="4138186"/>
            <a:ext cx="3221793" cy="2719814"/>
          </a:xfrm>
          <a:prstGeom prst="rect">
            <a:avLst/>
          </a:prstGeom>
        </p:spPr>
      </p:pic>
    </p:spTree>
    <p:extLst>
      <p:ext uri="{BB962C8B-B14F-4D97-AF65-F5344CB8AC3E}">
        <p14:creationId xmlns:p14="http://schemas.microsoft.com/office/powerpoint/2010/main" val="18212421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p:cNvSpPr txBox="1">
            <a:spLocks/>
          </p:cNvSpPr>
          <p:nvPr/>
        </p:nvSpPr>
        <p:spPr>
          <a:xfrm>
            <a:off x="281137" y="1609873"/>
            <a:ext cx="11706578" cy="10749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r>
              <a:rPr lang="en-US" sz="2800" dirty="0" smtClean="0"/>
              <a:t>Reduce the density of subsidized housing in Greater Miami Chapel and provide residents with more housing options</a:t>
            </a:r>
            <a:endParaRPr lang="en-US" sz="2800" dirty="0"/>
          </a:p>
        </p:txBody>
      </p:sp>
      <p:sp>
        <p:nvSpPr>
          <p:cNvPr id="13" name="Title 3"/>
          <p:cNvSpPr txBox="1">
            <a:spLocks/>
          </p:cNvSpPr>
          <p:nvPr/>
        </p:nvSpPr>
        <p:spPr>
          <a:xfrm>
            <a:off x="1145822" y="872984"/>
            <a:ext cx="9781822" cy="98716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US" sz="4400" b="1" dirty="0" smtClean="0"/>
              <a:t>Housing Goal #2</a:t>
            </a:r>
            <a:br>
              <a:rPr lang="en-US" sz="4400" b="1" dirty="0" smtClean="0"/>
            </a:br>
            <a:endParaRPr lang="en-US" sz="4400" b="1" dirty="0"/>
          </a:p>
        </p:txBody>
      </p:sp>
      <p:sp>
        <p:nvSpPr>
          <p:cNvPr id="14" name="TextBox 13"/>
          <p:cNvSpPr txBox="1"/>
          <p:nvPr/>
        </p:nvSpPr>
        <p:spPr>
          <a:xfrm>
            <a:off x="1018951" y="2645676"/>
            <a:ext cx="10541000" cy="3890034"/>
          </a:xfrm>
          <a:prstGeom prst="rect">
            <a:avLst/>
          </a:prstGeom>
          <a:noFill/>
        </p:spPr>
        <p:txBody>
          <a:bodyPr wrap="square" rtlCol="0">
            <a:spAutoFit/>
          </a:bodyPr>
          <a:lstStyle/>
          <a:p>
            <a:r>
              <a:rPr lang="en-US" sz="2400" b="1" dirty="0" smtClean="0"/>
              <a:t>Activities</a:t>
            </a:r>
            <a:r>
              <a:rPr lang="en-US" sz="2400" dirty="0" smtClean="0"/>
              <a:t>:</a:t>
            </a:r>
          </a:p>
          <a:p>
            <a:pPr marL="342900" indent="-342900">
              <a:buFont typeface="Arial" panose="020B0604020202020204" pitchFamily="34" charset="0"/>
              <a:buChar char="•"/>
            </a:pPr>
            <a:r>
              <a:rPr lang="en-US" sz="2400" dirty="0" smtClean="0"/>
              <a:t>250 restricted income units replaced on-site </a:t>
            </a:r>
          </a:p>
          <a:p>
            <a:pPr marL="342900" indent="-342900">
              <a:buFont typeface="Arial" panose="020B0604020202020204" pitchFamily="34" charset="0"/>
              <a:buChar char="•"/>
            </a:pPr>
            <a:r>
              <a:rPr lang="en-US" sz="2400" dirty="0" smtClean="0"/>
              <a:t>40 unrestricted income units added on-site</a:t>
            </a:r>
          </a:p>
          <a:p>
            <a:pPr marL="342900" indent="-342900">
              <a:buFont typeface="Arial" panose="020B0604020202020204" pitchFamily="34" charset="0"/>
              <a:buChar char="•"/>
            </a:pPr>
            <a:r>
              <a:rPr lang="en-US" sz="2400" dirty="0" smtClean="0"/>
              <a:t>40 new homeownership units added near the site</a:t>
            </a:r>
          </a:p>
          <a:p>
            <a:pPr marL="342900" indent="-342900">
              <a:buFont typeface="Arial" panose="020B0604020202020204" pitchFamily="34" charset="0"/>
              <a:buChar char="•"/>
            </a:pPr>
            <a:r>
              <a:rPr lang="en-US" sz="2400" dirty="0" smtClean="0"/>
              <a:t>Develop remaining replacement units off-site:</a:t>
            </a:r>
          </a:p>
          <a:p>
            <a:pPr marL="800100" lvl="1" indent="-342900">
              <a:buFont typeface="Arial" panose="020B0604020202020204" pitchFamily="34" charset="0"/>
              <a:buChar char="•"/>
            </a:pPr>
            <a:r>
              <a:rPr lang="en-US" sz="2400" dirty="0" smtClean="0"/>
              <a:t>Higher opportunity areas </a:t>
            </a:r>
          </a:p>
          <a:p>
            <a:pPr marL="800100" lvl="1" indent="-342900">
              <a:buFont typeface="Arial" panose="020B0604020202020204" pitchFamily="34" charset="0"/>
              <a:buChar char="•"/>
            </a:pPr>
            <a:r>
              <a:rPr lang="en-US" sz="2400" dirty="0" smtClean="0"/>
              <a:t>Housing Choice Voucher</a:t>
            </a:r>
          </a:p>
          <a:p>
            <a:pPr marL="342900" indent="-342900">
              <a:buFont typeface="Arial" panose="020B0604020202020204" pitchFamily="34" charset="0"/>
              <a:buChar char="•"/>
            </a:pPr>
            <a:r>
              <a:rPr lang="en-US" sz="2400" dirty="0" smtClean="0"/>
              <a:t>Expanded Relocation Support</a:t>
            </a:r>
          </a:p>
          <a:p>
            <a:pPr marL="342900" indent="-342900">
              <a:buFont typeface="Arial" panose="020B0604020202020204" pitchFamily="34" charset="0"/>
              <a:buChar char="•"/>
            </a:pPr>
            <a:r>
              <a:rPr lang="en-US" sz="2400" dirty="0" smtClean="0"/>
              <a:t>Expanded landlord recruitment for HCV program</a:t>
            </a:r>
          </a:p>
          <a:p>
            <a:pPr marL="342900" indent="-342900">
              <a:buFont typeface="Arial" panose="020B0604020202020204" pitchFamily="34" charset="0"/>
              <a:buChar char="•"/>
            </a:pPr>
            <a:r>
              <a:rPr lang="en-US" sz="2400" dirty="0" smtClean="0"/>
              <a:t>Engage with partners such as ABLE for transparency of tenant rights</a:t>
            </a:r>
            <a:endParaRPr lang="en-US" sz="2400" dirty="0"/>
          </a:p>
        </p:txBody>
      </p:sp>
    </p:spTree>
    <p:extLst>
      <p:ext uri="{BB962C8B-B14F-4D97-AF65-F5344CB8AC3E}">
        <p14:creationId xmlns:p14="http://schemas.microsoft.com/office/powerpoint/2010/main" val="2514645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1145822" y="624629"/>
            <a:ext cx="9781822" cy="98716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US" sz="4400" b="1" dirty="0" smtClean="0"/>
              <a:t>Housing Goal #3</a:t>
            </a:r>
            <a:br>
              <a:rPr lang="en-US" sz="4400" b="1" dirty="0" smtClean="0"/>
            </a:br>
            <a:endParaRPr lang="en-US" sz="4400" b="1" dirty="0"/>
          </a:p>
        </p:txBody>
      </p:sp>
      <p:sp>
        <p:nvSpPr>
          <p:cNvPr id="8" name="Subtitle 2"/>
          <p:cNvSpPr txBox="1">
            <a:spLocks/>
          </p:cNvSpPr>
          <p:nvPr/>
        </p:nvSpPr>
        <p:spPr>
          <a:xfrm>
            <a:off x="243192" y="1419580"/>
            <a:ext cx="11517548" cy="1244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r>
              <a:rPr lang="en-US" sz="2800" dirty="0" smtClean="0"/>
              <a:t>Develop a menu of housing programs to encourage investment, attract other homeowners to the community, and stabilize current homeowners</a:t>
            </a:r>
            <a:endParaRPr lang="en-US" sz="2800" dirty="0"/>
          </a:p>
        </p:txBody>
      </p:sp>
      <p:sp>
        <p:nvSpPr>
          <p:cNvPr id="9" name="TextBox 8"/>
          <p:cNvSpPr txBox="1"/>
          <p:nvPr/>
        </p:nvSpPr>
        <p:spPr>
          <a:xfrm>
            <a:off x="243192" y="3034303"/>
            <a:ext cx="8346332" cy="2677656"/>
          </a:xfrm>
          <a:prstGeom prst="rect">
            <a:avLst/>
          </a:prstGeom>
          <a:noFill/>
        </p:spPr>
        <p:txBody>
          <a:bodyPr wrap="square" rtlCol="0">
            <a:spAutoFit/>
          </a:bodyPr>
          <a:lstStyle/>
          <a:p>
            <a:r>
              <a:rPr lang="en-US" sz="2400" dirty="0" smtClean="0"/>
              <a:t>Objective: </a:t>
            </a:r>
            <a:r>
              <a:rPr lang="en-US" sz="2400" dirty="0"/>
              <a:t>Develop home improvement loans and homeownership opportunities in Greater Miami </a:t>
            </a:r>
            <a:r>
              <a:rPr lang="en-US" sz="2400" dirty="0" smtClean="0"/>
              <a:t>Chapel</a:t>
            </a:r>
            <a:endParaRPr lang="en-US" sz="2400" dirty="0"/>
          </a:p>
          <a:p>
            <a:endParaRPr lang="en-US" sz="2400" dirty="0"/>
          </a:p>
          <a:p>
            <a:pPr lvl="1"/>
            <a:r>
              <a:rPr lang="en-US" sz="2400" dirty="0" smtClean="0"/>
              <a:t>Activities:</a:t>
            </a:r>
          </a:p>
          <a:p>
            <a:pPr marL="800100" lvl="1" indent="-342900">
              <a:buFont typeface="Arial" panose="020B0604020202020204" pitchFamily="34" charset="0"/>
              <a:buChar char="•"/>
            </a:pPr>
            <a:r>
              <a:rPr lang="en-US" sz="2400" dirty="0"/>
              <a:t>80-120% AMI targeted home loan program</a:t>
            </a:r>
          </a:p>
          <a:p>
            <a:pPr marL="800100" lvl="1" indent="-342900">
              <a:buFont typeface="Arial" panose="020B0604020202020204" pitchFamily="34" charset="0"/>
              <a:buChar char="•"/>
            </a:pPr>
            <a:r>
              <a:rPr lang="en-US" sz="2400" dirty="0"/>
              <a:t>Special homeownership loan incentive products</a:t>
            </a:r>
          </a:p>
          <a:p>
            <a:pPr marL="800100" lvl="1" indent="-342900">
              <a:buFont typeface="Arial" panose="020B0604020202020204" pitchFamily="34" charset="0"/>
              <a:buChar char="•"/>
            </a:pPr>
            <a:r>
              <a:rPr lang="en-US" sz="2400" dirty="0" smtClean="0"/>
              <a:t>Down </a:t>
            </a:r>
            <a:r>
              <a:rPr lang="en-US" sz="2400" dirty="0"/>
              <a:t>payment assistance </a:t>
            </a:r>
            <a:r>
              <a:rPr lang="en-US" sz="2400" dirty="0" smtClean="0"/>
              <a:t>programs</a:t>
            </a:r>
            <a:endParaRPr lang="en-US" sz="2400" dirty="0"/>
          </a:p>
        </p:txBody>
      </p:sp>
      <p:grpSp>
        <p:nvGrpSpPr>
          <p:cNvPr id="2" name="Group 1"/>
          <p:cNvGrpSpPr/>
          <p:nvPr/>
        </p:nvGrpSpPr>
        <p:grpSpPr>
          <a:xfrm>
            <a:off x="9367736" y="2693835"/>
            <a:ext cx="2827445" cy="4164165"/>
            <a:chOff x="9064978" y="2387601"/>
            <a:chExt cx="3130203" cy="4470399"/>
          </a:xfrm>
        </p:grpSpPr>
        <p:pic>
          <p:nvPicPr>
            <p:cNvPr id="10" name="Picture 9"/>
            <p:cNvPicPr>
              <a:picLocks noChangeAspect="1"/>
            </p:cNvPicPr>
            <p:nvPr/>
          </p:nvPicPr>
          <p:blipFill rotWithShape="1">
            <a:blip r:embed="rId2"/>
            <a:srcRect l="3716" t="1799" r="5231" b="16926"/>
            <a:stretch/>
          </p:blipFill>
          <p:spPr>
            <a:xfrm>
              <a:off x="9064978" y="4623647"/>
              <a:ext cx="3130203" cy="2234353"/>
            </a:xfrm>
            <a:prstGeom prst="rect">
              <a:avLst/>
            </a:prstGeom>
          </p:spPr>
        </p:pic>
        <p:pic>
          <p:nvPicPr>
            <p:cNvPr id="11" name="Picture 10"/>
            <p:cNvPicPr>
              <a:picLocks noChangeAspect="1"/>
            </p:cNvPicPr>
            <p:nvPr/>
          </p:nvPicPr>
          <p:blipFill rotWithShape="1">
            <a:blip r:embed="rId3"/>
            <a:srcRect l="3200" t="49826" r="4894" b="5158"/>
            <a:stretch/>
          </p:blipFill>
          <p:spPr>
            <a:xfrm>
              <a:off x="9064978" y="2387601"/>
              <a:ext cx="3123548" cy="2236046"/>
            </a:xfrm>
            <a:prstGeom prst="rect">
              <a:avLst/>
            </a:prstGeom>
          </p:spPr>
        </p:pic>
      </p:grpSp>
    </p:spTree>
    <p:extLst>
      <p:ext uri="{BB962C8B-B14F-4D97-AF65-F5344CB8AC3E}">
        <p14:creationId xmlns:p14="http://schemas.microsoft.com/office/powerpoint/2010/main" val="591068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214489" y="1064742"/>
            <a:ext cx="11661422" cy="98716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US" sz="4400" b="1" dirty="0" smtClean="0"/>
              <a:t>Housing Goal #4</a:t>
            </a:r>
          </a:p>
          <a:p>
            <a:pPr lvl="0" algn="ctr">
              <a:spcBef>
                <a:spcPts val="1000"/>
              </a:spcBef>
            </a:pPr>
            <a:r>
              <a:rPr lang="en-US" sz="2500" cap="none" dirty="0">
                <a:solidFill>
                  <a:prstClr val="white"/>
                </a:solidFill>
                <a:ea typeface="+mn-ea"/>
                <a:cs typeface="+mn-cs"/>
              </a:rPr>
              <a:t>Increase environmental sustainability and create a place for healthy </a:t>
            </a:r>
            <a:r>
              <a:rPr lang="en-US" sz="2500" cap="none" dirty="0" smtClean="0">
                <a:solidFill>
                  <a:prstClr val="white"/>
                </a:solidFill>
                <a:ea typeface="+mn-ea"/>
                <a:cs typeface="+mn-cs"/>
              </a:rPr>
              <a:t>living</a:t>
            </a:r>
            <a:r>
              <a:rPr lang="en-US" sz="4400" b="1" dirty="0" smtClean="0"/>
              <a:t/>
            </a:r>
            <a:br>
              <a:rPr lang="en-US" sz="4400" b="1" dirty="0" smtClean="0"/>
            </a:br>
            <a:endParaRPr lang="en-US" sz="4400" b="1" dirty="0"/>
          </a:p>
        </p:txBody>
      </p:sp>
      <p:sp>
        <p:nvSpPr>
          <p:cNvPr id="10" name="Content Placeholder 2"/>
          <p:cNvSpPr txBox="1">
            <a:spLocks/>
          </p:cNvSpPr>
          <p:nvPr/>
        </p:nvSpPr>
        <p:spPr>
          <a:xfrm>
            <a:off x="511399" y="2219635"/>
            <a:ext cx="4389120" cy="1325880"/>
          </a:xfrm>
          <a:prstGeom prst="rect">
            <a:avLst/>
          </a:prstGeom>
          <a:solidFill>
            <a:schemeClr val="accent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900" b="1" dirty="0"/>
              <a:t>Objective 1</a:t>
            </a:r>
            <a:r>
              <a:rPr kumimoji="0" lang="en-US" sz="3000" b="0" i="0" u="none" strike="noStrike" kern="1200" cap="none" spc="0" normalizeH="0" baseline="0" noProof="0" dirty="0" smtClean="0">
                <a:ln>
                  <a:noFill/>
                </a:ln>
                <a:solidFill>
                  <a:sysClr val="window" lastClr="FFFFFF"/>
                </a:solidFill>
                <a:effectLst/>
                <a:uLnTx/>
                <a:uFillTx/>
                <a:latin typeface="Calibri" panose="020F0502020204030204"/>
                <a:ea typeface="+mn-ea"/>
                <a:cs typeface="+mn-cs"/>
              </a:rPr>
              <a:t/>
            </a:r>
            <a:br>
              <a:rPr kumimoji="0" lang="en-US" sz="3000" b="0" i="0" u="none" strike="noStrike" kern="1200" cap="none" spc="0" normalizeH="0" baseline="0" noProof="0" dirty="0" smtClean="0">
                <a:ln>
                  <a:noFill/>
                </a:ln>
                <a:solidFill>
                  <a:sysClr val="window" lastClr="FFFFFF"/>
                </a:solidFill>
                <a:effectLst/>
                <a:uLnTx/>
                <a:uFillTx/>
                <a:latin typeface="Calibri" panose="020F0502020204030204"/>
                <a:ea typeface="+mn-ea"/>
                <a:cs typeface="+mn-cs"/>
              </a:rPr>
            </a:br>
            <a:r>
              <a:rPr lang="en-US" sz="1900" dirty="0"/>
              <a:t>Ensure all new construction is built with high-quality, sustainable, high-efficiency components</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smtClean="0">
              <a:ln>
                <a:noFill/>
              </a:ln>
              <a:solidFill>
                <a:sysClr val="window" lastClr="FFFFFF"/>
              </a:solidFill>
              <a:effectLst/>
              <a:uLnTx/>
              <a:uFillTx/>
              <a:latin typeface="Calibri" panose="020F0502020204030204"/>
              <a:ea typeface="+mn-ea"/>
              <a:cs typeface="+mn-cs"/>
            </a:endParaRPr>
          </a:p>
        </p:txBody>
      </p:sp>
      <p:sp>
        <p:nvSpPr>
          <p:cNvPr id="11" name="Content Placeholder 2"/>
          <p:cNvSpPr txBox="1">
            <a:spLocks/>
          </p:cNvSpPr>
          <p:nvPr/>
        </p:nvSpPr>
        <p:spPr>
          <a:xfrm>
            <a:off x="7044267" y="2219635"/>
            <a:ext cx="4389120" cy="1321233"/>
          </a:xfrm>
          <a:prstGeom prst="rect">
            <a:avLst/>
          </a:prstGeom>
          <a:solidFill>
            <a:schemeClr val="accent1"/>
          </a:solidFill>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000" b="1" dirty="0" smtClean="0"/>
              <a:t>Objective 2</a:t>
            </a:r>
          </a:p>
          <a:p>
            <a:pPr marL="0" indent="0" algn="ctr">
              <a:buFont typeface="Arial" panose="020B0604020202020204" pitchFamily="34" charset="0"/>
              <a:buNone/>
            </a:pPr>
            <a:r>
              <a:rPr lang="en-US" sz="3000" dirty="0" smtClean="0"/>
              <a:t>Improve the energy efficiency and the health of existing owner-occupied homes through comprehensive rehabilitation</a:t>
            </a:r>
          </a:p>
          <a:p>
            <a:endParaRPr lang="en-US" dirty="0" smtClean="0"/>
          </a:p>
        </p:txBody>
      </p:sp>
      <p:sp>
        <p:nvSpPr>
          <p:cNvPr id="12" name="TextBox 11"/>
          <p:cNvSpPr txBox="1"/>
          <p:nvPr/>
        </p:nvSpPr>
        <p:spPr>
          <a:xfrm>
            <a:off x="420513" y="3796670"/>
            <a:ext cx="4433710" cy="2462213"/>
          </a:xfrm>
          <a:prstGeom prst="rect">
            <a:avLst/>
          </a:prstGeom>
          <a:noFill/>
        </p:spPr>
        <p:txBody>
          <a:bodyPr wrap="square" rtlCol="0">
            <a:spAutoFit/>
          </a:bodyPr>
          <a:lstStyle/>
          <a:p>
            <a:pPr algn="ctr"/>
            <a:r>
              <a:rPr lang="en-US" sz="2200" b="1" dirty="0" smtClean="0"/>
              <a:t>Activities</a:t>
            </a:r>
            <a:r>
              <a:rPr lang="en-US" sz="2200" dirty="0" smtClean="0"/>
              <a:t>:</a:t>
            </a:r>
          </a:p>
          <a:p>
            <a:pPr marL="342900" indent="-342900">
              <a:buFont typeface="Arial" panose="020B0604020202020204" pitchFamily="34" charset="0"/>
              <a:buChar char="•"/>
            </a:pPr>
            <a:r>
              <a:rPr lang="en-US" sz="2000" dirty="0" smtClean="0"/>
              <a:t>Use well rated materials in new construction Energy-Star rated appliances</a:t>
            </a:r>
          </a:p>
          <a:p>
            <a:pPr marL="342900" indent="-342900">
              <a:buFont typeface="Arial" panose="020B0604020202020204" pitchFamily="34" charset="0"/>
              <a:buChar char="•"/>
            </a:pPr>
            <a:endParaRPr lang="en-US" sz="1200" dirty="0" smtClean="0"/>
          </a:p>
          <a:p>
            <a:pPr marL="342900" indent="-342900">
              <a:buFont typeface="Arial" panose="020B0604020202020204" pitchFamily="34" charset="0"/>
              <a:buChar char="•"/>
            </a:pPr>
            <a:r>
              <a:rPr lang="en-US" sz="2000" dirty="0" smtClean="0"/>
              <a:t>Evaluate the feasibility of using renewable energy sources to lower costs</a:t>
            </a:r>
            <a:endParaRPr lang="en-US" sz="2000" dirty="0"/>
          </a:p>
        </p:txBody>
      </p:sp>
      <p:sp>
        <p:nvSpPr>
          <p:cNvPr id="13" name="TextBox 12"/>
          <p:cNvSpPr txBox="1"/>
          <p:nvPr/>
        </p:nvSpPr>
        <p:spPr>
          <a:xfrm>
            <a:off x="7044266" y="3796670"/>
            <a:ext cx="4398233" cy="2769989"/>
          </a:xfrm>
          <a:prstGeom prst="rect">
            <a:avLst/>
          </a:prstGeom>
          <a:noFill/>
        </p:spPr>
        <p:txBody>
          <a:bodyPr wrap="square" rtlCol="0">
            <a:spAutoFit/>
          </a:bodyPr>
          <a:lstStyle/>
          <a:p>
            <a:pPr algn="ctr"/>
            <a:r>
              <a:rPr lang="en-US" sz="2200" b="1" dirty="0" smtClean="0"/>
              <a:t>Activities</a:t>
            </a:r>
            <a:r>
              <a:rPr lang="en-US" sz="2200" dirty="0" smtClean="0"/>
              <a:t>:</a:t>
            </a:r>
          </a:p>
          <a:p>
            <a:pPr marL="342900" indent="-342900">
              <a:buFont typeface="Arial" panose="020B0604020202020204" pitchFamily="34" charset="0"/>
              <a:buChar char="•"/>
            </a:pPr>
            <a:r>
              <a:rPr lang="en-US" sz="2000" dirty="0" smtClean="0"/>
              <a:t>Identify children tested for elevated blood lead levels and target associated homes for lead abatement</a:t>
            </a:r>
          </a:p>
          <a:p>
            <a:pPr marL="342900" indent="-342900">
              <a:buFont typeface="Arial" panose="020B0604020202020204" pitchFamily="34" charset="0"/>
              <a:buChar char="•"/>
            </a:pPr>
            <a:endParaRPr lang="en-US" sz="1200" dirty="0" smtClean="0"/>
          </a:p>
          <a:p>
            <a:pPr marL="342900" indent="-342900">
              <a:buFont typeface="Arial" panose="020B0604020202020204" pitchFamily="34" charset="0"/>
              <a:buChar char="•"/>
            </a:pPr>
            <a:r>
              <a:rPr lang="en-US" sz="2000" dirty="0" smtClean="0"/>
              <a:t>Offer comprehensive rehabilitations on homes where feasible</a:t>
            </a:r>
          </a:p>
        </p:txBody>
      </p:sp>
    </p:spTree>
    <p:extLst>
      <p:ext uri="{BB962C8B-B14F-4D97-AF65-F5344CB8AC3E}">
        <p14:creationId xmlns:p14="http://schemas.microsoft.com/office/powerpoint/2010/main" val="3296174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6445" y="1464739"/>
            <a:ext cx="9448800" cy="1825096"/>
          </a:xfrm>
        </p:spPr>
        <p:txBody>
          <a:bodyPr/>
          <a:lstStyle/>
          <a:p>
            <a:pPr algn="ctr"/>
            <a:r>
              <a:rPr lang="en-US" sz="8800" b="1" dirty="0" smtClean="0"/>
              <a:t>VISIONS</a:t>
            </a:r>
            <a:endParaRPr lang="en-US" b="1" dirty="0"/>
          </a:p>
        </p:txBody>
      </p:sp>
    </p:spTree>
    <p:extLst>
      <p:ext uri="{BB962C8B-B14F-4D97-AF65-F5344CB8AC3E}">
        <p14:creationId xmlns:p14="http://schemas.microsoft.com/office/powerpoint/2010/main" val="2798950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467" y="-11083"/>
            <a:ext cx="11909778" cy="6869083"/>
          </a:xfrm>
          <a:prstGeom prst="rect">
            <a:avLst/>
          </a:prstGeom>
        </p:spPr>
      </p:pic>
    </p:spTree>
    <p:extLst>
      <p:ext uri="{BB962C8B-B14F-4D97-AF65-F5344CB8AC3E}">
        <p14:creationId xmlns:p14="http://schemas.microsoft.com/office/powerpoint/2010/main" val="22165046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98197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4" y="0"/>
            <a:ext cx="11756571" cy="6858000"/>
          </a:xfrm>
          <a:prstGeom prst="rect">
            <a:avLst/>
          </a:prstGeom>
        </p:spPr>
      </p:pic>
    </p:spTree>
    <p:extLst>
      <p:ext uri="{BB962C8B-B14F-4D97-AF65-F5344CB8AC3E}">
        <p14:creationId xmlns:p14="http://schemas.microsoft.com/office/powerpoint/2010/main" val="8918752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962" y="87902"/>
            <a:ext cx="8610600" cy="1293028"/>
          </a:xfrm>
        </p:spPr>
        <p:txBody>
          <a:bodyPr>
            <a:normAutofit/>
          </a:bodyPr>
          <a:lstStyle/>
          <a:p>
            <a:r>
              <a:rPr lang="en-US" sz="4400" dirty="0" smtClean="0">
                <a:effectLst>
                  <a:outerShdw blurRad="38100" dist="38100" dir="2700000" algn="tl">
                    <a:srgbClr val="000000">
                      <a:alpha val="43137"/>
                    </a:srgbClr>
                  </a:outerShdw>
                </a:effectLst>
              </a:rPr>
              <a:t>Vision Statement</a:t>
            </a:r>
            <a:endParaRPr lang="en-US" sz="44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27291" y="1491694"/>
            <a:ext cx="10773976" cy="5039335"/>
          </a:xfrm>
        </p:spPr>
        <p:txBody>
          <a:bodyPr>
            <a:normAutofit fontScale="92500"/>
          </a:bodyPr>
          <a:lstStyle/>
          <a:p>
            <a:pPr marL="0" indent="0">
              <a:buNone/>
            </a:pPr>
            <a:r>
              <a:rPr lang="en-US" sz="3600" dirty="0"/>
              <a:t>Our </a:t>
            </a:r>
            <a:r>
              <a:rPr lang="en-US" sz="3600" b="1" i="1" dirty="0"/>
              <a:t>home</a:t>
            </a:r>
            <a:r>
              <a:rPr lang="en-US" sz="3600" dirty="0"/>
              <a:t>, our </a:t>
            </a:r>
            <a:r>
              <a:rPr lang="en-US" sz="3600" b="1" i="1" dirty="0"/>
              <a:t>community</a:t>
            </a:r>
            <a:r>
              <a:rPr lang="en-US" sz="3600" dirty="0"/>
              <a:t>, our </a:t>
            </a:r>
            <a:r>
              <a:rPr lang="en-US" sz="3600" b="1" i="1" dirty="0"/>
              <a:t>neighborhood</a:t>
            </a:r>
            <a:r>
              <a:rPr lang="en-US" sz="3600" dirty="0"/>
              <a:t>...</a:t>
            </a:r>
          </a:p>
          <a:p>
            <a:pPr marL="457200" lvl="1" indent="0">
              <a:buNone/>
            </a:pPr>
            <a:endParaRPr lang="en-US" sz="3600" dirty="0" smtClean="0"/>
          </a:p>
          <a:p>
            <a:pPr marL="457200" lvl="1" indent="0">
              <a:buNone/>
            </a:pPr>
            <a:r>
              <a:rPr lang="en-US" sz="3600" dirty="0" smtClean="0"/>
              <a:t>Our </a:t>
            </a:r>
            <a:r>
              <a:rPr lang="en-US" sz="3600" b="1" i="1" dirty="0"/>
              <a:t>home</a:t>
            </a:r>
            <a:r>
              <a:rPr lang="en-US" sz="3600" dirty="0"/>
              <a:t> is comfortable, with friendly and respectful </a:t>
            </a:r>
            <a:r>
              <a:rPr lang="en-US" sz="3600" dirty="0" smtClean="0"/>
              <a:t>neighbors</a:t>
            </a:r>
          </a:p>
          <a:p>
            <a:pPr marL="457200" lvl="1" indent="0">
              <a:buNone/>
            </a:pPr>
            <a:endParaRPr lang="en-US" sz="3600" dirty="0"/>
          </a:p>
          <a:p>
            <a:pPr marL="457200" lvl="1" indent="0">
              <a:buNone/>
            </a:pPr>
            <a:r>
              <a:rPr lang="en-US" sz="3600" dirty="0"/>
              <a:t>Our </a:t>
            </a:r>
            <a:r>
              <a:rPr lang="en-US" sz="3600" b="1" i="1" dirty="0"/>
              <a:t>community</a:t>
            </a:r>
            <a:r>
              <a:rPr lang="en-US" sz="3600" dirty="0"/>
              <a:t> is thriving with access to opportunity, inspired businesses and good </a:t>
            </a:r>
            <a:r>
              <a:rPr lang="en-US" sz="3600" dirty="0" smtClean="0"/>
              <a:t>jobs</a:t>
            </a:r>
            <a:endParaRPr lang="en-US" sz="3600" dirty="0"/>
          </a:p>
          <a:p>
            <a:pPr marL="457200" lvl="1" indent="0">
              <a:buNone/>
            </a:pPr>
            <a:endParaRPr lang="en-US" sz="3600" dirty="0" smtClean="0"/>
          </a:p>
          <a:p>
            <a:pPr marL="457200" lvl="1" indent="0">
              <a:buNone/>
            </a:pPr>
            <a:r>
              <a:rPr lang="en-US" sz="3600" dirty="0" smtClean="0"/>
              <a:t>Our </a:t>
            </a:r>
            <a:r>
              <a:rPr lang="en-US" sz="3600" b="1" i="1" dirty="0"/>
              <a:t>neighborhood</a:t>
            </a:r>
            <a:r>
              <a:rPr lang="en-US" sz="3600" dirty="0"/>
              <a:t> is a safe place to live with modern and affordable housing </a:t>
            </a:r>
            <a:r>
              <a:rPr lang="en-US" sz="3600" dirty="0" smtClean="0"/>
              <a:t>options</a:t>
            </a:r>
            <a:endParaRPr lang="en-US" sz="3600" dirty="0"/>
          </a:p>
          <a:p>
            <a:endParaRPr lang="en-US" sz="3200" dirty="0"/>
          </a:p>
        </p:txBody>
      </p:sp>
    </p:spTree>
    <p:extLst>
      <p:ext uri="{BB962C8B-B14F-4D97-AF65-F5344CB8AC3E}">
        <p14:creationId xmlns:p14="http://schemas.microsoft.com/office/powerpoint/2010/main" val="4287167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p:cNvSpPr txBox="1">
            <a:spLocks/>
          </p:cNvSpPr>
          <p:nvPr/>
        </p:nvSpPr>
        <p:spPr>
          <a:xfrm>
            <a:off x="1145822" y="872984"/>
            <a:ext cx="9781822" cy="98716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US" sz="4400" b="1" dirty="0" smtClean="0"/>
              <a:t>Next Steps</a:t>
            </a:r>
            <a:br>
              <a:rPr lang="en-US" sz="4400" b="1" dirty="0" smtClean="0"/>
            </a:br>
            <a:endParaRPr lang="en-US" sz="4400" b="1" dirty="0"/>
          </a:p>
        </p:txBody>
      </p:sp>
      <p:sp>
        <p:nvSpPr>
          <p:cNvPr id="14" name="TextBox 13"/>
          <p:cNvSpPr txBox="1"/>
          <p:nvPr/>
        </p:nvSpPr>
        <p:spPr>
          <a:xfrm>
            <a:off x="868122" y="1995226"/>
            <a:ext cx="7625429"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Action Activities</a:t>
            </a:r>
          </a:p>
          <a:p>
            <a:pPr marL="342900" indent="-342900">
              <a:buFont typeface="Arial" panose="020B0604020202020204" pitchFamily="34" charset="0"/>
              <a:buChar char="•"/>
            </a:pPr>
            <a:r>
              <a:rPr lang="en-US" sz="2400" dirty="0" smtClean="0"/>
              <a:t>Determine timing for Choice Implementation</a:t>
            </a:r>
          </a:p>
          <a:p>
            <a:pPr marL="342900" indent="-342900">
              <a:buFont typeface="Arial" panose="020B0604020202020204" pitchFamily="34" charset="0"/>
              <a:buChar char="•"/>
            </a:pPr>
            <a:r>
              <a:rPr lang="en-US" sz="2400" dirty="0" smtClean="0"/>
              <a:t>Fund development</a:t>
            </a:r>
          </a:p>
          <a:p>
            <a:pPr marL="342900" indent="-342900">
              <a:buFont typeface="Arial" panose="020B0604020202020204" pitchFamily="34" charset="0"/>
              <a:buChar char="•"/>
            </a:pPr>
            <a:r>
              <a:rPr lang="en-US" sz="2400" dirty="0"/>
              <a:t>Continue to refine the </a:t>
            </a:r>
            <a:r>
              <a:rPr lang="en-US" sz="2400" dirty="0" smtClean="0"/>
              <a:t>Plan</a:t>
            </a:r>
            <a:endParaRPr lang="en-US" sz="2400" dirty="0"/>
          </a:p>
        </p:txBody>
      </p:sp>
    </p:spTree>
    <p:extLst>
      <p:ext uri="{BB962C8B-B14F-4D97-AF65-F5344CB8AC3E}">
        <p14:creationId xmlns:p14="http://schemas.microsoft.com/office/powerpoint/2010/main" val="3140706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2253" y="363156"/>
            <a:ext cx="8610600" cy="1293028"/>
          </a:xfrm>
        </p:spPr>
        <p:txBody>
          <a:bodyPr/>
          <a:lstStyle/>
          <a:p>
            <a:r>
              <a:rPr lang="en-US" dirty="0"/>
              <a:t>Top Six Priorities</a:t>
            </a:r>
          </a:p>
        </p:txBody>
      </p:sp>
      <p:graphicFrame>
        <p:nvGraphicFramePr>
          <p:cNvPr id="3" name="Content Placeholder 2"/>
          <p:cNvGraphicFramePr>
            <a:graphicFrameLocks/>
          </p:cNvGraphicFramePr>
          <p:nvPr>
            <p:extLst>
              <p:ext uri="{D42A27DB-BD31-4B8C-83A1-F6EECF244321}">
                <p14:modId xmlns:p14="http://schemas.microsoft.com/office/powerpoint/2010/main" val="3421003623"/>
              </p:ext>
            </p:extLst>
          </p:nvPr>
        </p:nvGraphicFramePr>
        <p:xfrm>
          <a:off x="746449" y="1520889"/>
          <a:ext cx="10944808" cy="48052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4880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762" t="2000" r="1348" b="2534"/>
          <a:stretch/>
        </p:blipFill>
        <p:spPr>
          <a:xfrm>
            <a:off x="925051" y="0"/>
            <a:ext cx="10440251" cy="6858000"/>
          </a:xfrm>
          <a:prstGeom prst="rect">
            <a:avLst/>
          </a:prstGeom>
        </p:spPr>
      </p:pic>
    </p:spTree>
    <p:extLst>
      <p:ext uri="{BB962C8B-B14F-4D97-AF65-F5344CB8AC3E}">
        <p14:creationId xmlns:p14="http://schemas.microsoft.com/office/powerpoint/2010/main" val="25210206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1755" y="2684084"/>
            <a:ext cx="9577212" cy="866511"/>
          </a:xfrm>
        </p:spPr>
        <p:txBody>
          <a:bodyPr>
            <a:noAutofit/>
          </a:bodyPr>
          <a:lstStyle/>
          <a:p>
            <a:pPr algn="ctr"/>
            <a:r>
              <a:rPr lang="en-US" sz="4800" b="1" dirty="0" smtClean="0"/>
              <a:t>Overview of housing plan</a:t>
            </a:r>
            <a:br>
              <a:rPr lang="en-US" sz="4800" b="1" dirty="0" smtClean="0"/>
            </a:br>
            <a:endParaRPr lang="en-US" sz="4800" b="1" dirty="0"/>
          </a:p>
        </p:txBody>
      </p:sp>
      <p:sp>
        <p:nvSpPr>
          <p:cNvPr id="3" name="Text Placeholder 3"/>
          <p:cNvSpPr txBox="1">
            <a:spLocks/>
          </p:cNvSpPr>
          <p:nvPr/>
        </p:nvSpPr>
        <p:spPr>
          <a:xfrm>
            <a:off x="112890" y="5376332"/>
            <a:ext cx="11122558" cy="12190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000" i="1" dirty="0" smtClean="0"/>
              <a:t>Lead Entities:  		GDPM, Woda Cooper</a:t>
            </a:r>
          </a:p>
          <a:p>
            <a:pPr marL="0" indent="0">
              <a:buNone/>
            </a:pPr>
            <a:endParaRPr lang="en-US" sz="100" i="1" dirty="0" smtClean="0"/>
          </a:p>
          <a:p>
            <a:pPr marL="0" indent="0">
              <a:buNone/>
            </a:pPr>
            <a:r>
              <a:rPr lang="en-US" sz="2000" i="1" dirty="0" smtClean="0"/>
              <a:t>Key Partners: 		City of Dayton, Land Bank, County Corp, </a:t>
            </a:r>
            <a:br>
              <a:rPr lang="en-US" sz="2000" i="1" dirty="0" smtClean="0"/>
            </a:br>
            <a:r>
              <a:rPr lang="en-US" sz="2000" i="1" dirty="0" smtClean="0"/>
              <a:t>			Habitat for Humanity, Rebuilding Together Dayton</a:t>
            </a:r>
          </a:p>
          <a:p>
            <a:endParaRPr lang="en-US" dirty="0"/>
          </a:p>
        </p:txBody>
      </p:sp>
    </p:spTree>
    <p:extLst>
      <p:ext uri="{BB962C8B-B14F-4D97-AF65-F5344CB8AC3E}">
        <p14:creationId xmlns:p14="http://schemas.microsoft.com/office/powerpoint/2010/main" val="3237032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1224845" y="945450"/>
            <a:ext cx="9781822" cy="1301039"/>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US" sz="4800" b="1" dirty="0" smtClean="0"/>
              <a:t>Housing Goal #1</a:t>
            </a:r>
            <a:br>
              <a:rPr lang="en-US" sz="4800" b="1" dirty="0" smtClean="0"/>
            </a:br>
            <a:endParaRPr lang="en-US" sz="4800" b="1" dirty="0"/>
          </a:p>
        </p:txBody>
      </p:sp>
      <p:sp>
        <p:nvSpPr>
          <p:cNvPr id="6" name="Subtitle 2"/>
          <p:cNvSpPr txBox="1">
            <a:spLocks/>
          </p:cNvSpPr>
          <p:nvPr/>
        </p:nvSpPr>
        <p:spPr>
          <a:xfrm>
            <a:off x="632297" y="2142068"/>
            <a:ext cx="11138171" cy="108751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r>
              <a:rPr lang="en-US" sz="2400" dirty="0" smtClean="0"/>
              <a:t>Redevelop the DeSoto Bass site to better connect the site to the Miami Chapel neighborhood and become a place where people choose to live</a:t>
            </a:r>
            <a:endParaRPr lang="en-US" sz="2400" dirty="0"/>
          </a:p>
        </p:txBody>
      </p:sp>
      <p:sp>
        <p:nvSpPr>
          <p:cNvPr id="7" name="Content Placeholder 2"/>
          <p:cNvSpPr txBox="1">
            <a:spLocks/>
          </p:cNvSpPr>
          <p:nvPr/>
        </p:nvSpPr>
        <p:spPr>
          <a:xfrm>
            <a:off x="862275" y="3575756"/>
            <a:ext cx="10713155" cy="2789918"/>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400" b="1" i="1" dirty="0" smtClean="0"/>
              <a:t>Objective 1</a:t>
            </a:r>
            <a:r>
              <a:rPr lang="en-US" sz="2400" dirty="0" smtClean="0"/>
              <a:t>: 	Redevelop DeSoto Bass as a preferred living community with 		appropriate density, housing types, and amenities that support 		development along Germantown</a:t>
            </a:r>
          </a:p>
          <a:p>
            <a:endParaRPr lang="en-US" sz="2400" dirty="0" smtClean="0"/>
          </a:p>
          <a:p>
            <a:r>
              <a:rPr lang="en-US" sz="2400" b="1" i="1" dirty="0"/>
              <a:t>Objective 2: </a:t>
            </a:r>
            <a:r>
              <a:rPr lang="en-US" sz="2400" b="1" i="1" dirty="0" smtClean="0"/>
              <a:t>	</a:t>
            </a:r>
            <a:r>
              <a:rPr lang="en-US" sz="2400" dirty="0" smtClean="0"/>
              <a:t>Redevelop </a:t>
            </a:r>
            <a:r>
              <a:rPr lang="en-US" sz="2400" dirty="0"/>
              <a:t>homeownership units within Greater Miami Chapel </a:t>
            </a:r>
            <a:r>
              <a:rPr lang="en-US" sz="2400" dirty="0" smtClean="0"/>
              <a:t>		near </a:t>
            </a:r>
            <a:r>
              <a:rPr lang="en-US" sz="2400" dirty="0"/>
              <a:t>existing </a:t>
            </a:r>
            <a:r>
              <a:rPr lang="en-US" sz="2400" dirty="0" smtClean="0"/>
              <a:t>assets</a:t>
            </a:r>
          </a:p>
          <a:p>
            <a:endParaRPr lang="en-US" sz="2400" b="1" i="1" dirty="0" smtClean="0"/>
          </a:p>
          <a:p>
            <a:r>
              <a:rPr lang="en-US" sz="2400" b="1" i="1" dirty="0" smtClean="0"/>
              <a:t>Objective </a:t>
            </a:r>
            <a:r>
              <a:rPr lang="en-US" sz="2400" b="1" i="1" dirty="0"/>
              <a:t>3</a:t>
            </a:r>
            <a:r>
              <a:rPr lang="en-US" sz="2400" dirty="0"/>
              <a:t>: </a:t>
            </a:r>
            <a:r>
              <a:rPr lang="en-US" sz="2400" dirty="0" smtClean="0"/>
              <a:t>	Use </a:t>
            </a:r>
            <a:r>
              <a:rPr lang="en-US" sz="2400" dirty="0"/>
              <a:t>new housing design and construction to promote active </a:t>
            </a:r>
            <a:r>
              <a:rPr lang="en-US" sz="2400" dirty="0" smtClean="0"/>
              <a:t>		living</a:t>
            </a:r>
            <a:endParaRPr lang="en-US" sz="2400" dirty="0"/>
          </a:p>
          <a:p>
            <a:pPr algn="ctr"/>
            <a:endParaRPr lang="en-US" sz="2400" dirty="0"/>
          </a:p>
          <a:p>
            <a:pPr algn="ctr"/>
            <a:endParaRPr lang="en-US" sz="2400" dirty="0"/>
          </a:p>
          <a:p>
            <a:pPr algn="ctr"/>
            <a:endParaRPr lang="en-US" sz="2400" dirty="0" smtClean="0"/>
          </a:p>
          <a:p>
            <a:endParaRPr lang="en-US" dirty="0" smtClean="0"/>
          </a:p>
        </p:txBody>
      </p:sp>
    </p:spTree>
    <p:extLst>
      <p:ext uri="{BB962C8B-B14F-4D97-AF65-F5344CB8AC3E}">
        <p14:creationId xmlns:p14="http://schemas.microsoft.com/office/powerpoint/2010/main" val="981281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96064" y="-1"/>
            <a:ext cx="4817700" cy="6858001"/>
          </a:xfrm>
          <a:prstGeom prst="rect">
            <a:avLst/>
          </a:prstGeom>
        </p:spPr>
      </p:pic>
      <p:pic>
        <p:nvPicPr>
          <p:cNvPr id="18" name="Picture 17"/>
          <p:cNvPicPr>
            <a:picLocks noChangeAspect="1"/>
          </p:cNvPicPr>
          <p:nvPr/>
        </p:nvPicPr>
        <p:blipFill>
          <a:blip r:embed="rId4"/>
          <a:stretch>
            <a:fillRect/>
          </a:stretch>
        </p:blipFill>
        <p:spPr>
          <a:xfrm>
            <a:off x="6686853" y="0"/>
            <a:ext cx="4772526" cy="6858000"/>
          </a:xfrm>
          <a:prstGeom prst="rect">
            <a:avLst/>
          </a:prstGeom>
        </p:spPr>
      </p:pic>
    </p:spTree>
    <p:extLst>
      <p:ext uri="{BB962C8B-B14F-4D97-AF65-F5344CB8AC3E}">
        <p14:creationId xmlns:p14="http://schemas.microsoft.com/office/powerpoint/2010/main" val="7366831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b="18527"/>
          <a:stretch/>
        </p:blipFill>
        <p:spPr>
          <a:xfrm>
            <a:off x="675275" y="0"/>
            <a:ext cx="10391340" cy="6858000"/>
          </a:xfrm>
          <a:prstGeom prst="rect">
            <a:avLst/>
          </a:prstGeom>
        </p:spPr>
      </p:pic>
    </p:spTree>
    <p:extLst>
      <p:ext uri="{BB962C8B-B14F-4D97-AF65-F5344CB8AC3E}">
        <p14:creationId xmlns:p14="http://schemas.microsoft.com/office/powerpoint/2010/main" val="1937930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08" t="2469" r="965"/>
          <a:stretch/>
        </p:blipFill>
        <p:spPr>
          <a:xfrm>
            <a:off x="3003796" y="0"/>
            <a:ext cx="5905158" cy="6857999"/>
          </a:xfrm>
          <a:prstGeom prst="rect">
            <a:avLst/>
          </a:prstGeom>
        </p:spPr>
      </p:pic>
    </p:spTree>
    <p:extLst>
      <p:ext uri="{BB962C8B-B14F-4D97-AF65-F5344CB8AC3E}">
        <p14:creationId xmlns:p14="http://schemas.microsoft.com/office/powerpoint/2010/main" val="1741629180"/>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312</TotalTime>
  <Words>762</Words>
  <Application>Microsoft Office PowerPoint</Application>
  <PresentationFormat>Widescreen</PresentationFormat>
  <Paragraphs>133</Paragraphs>
  <Slides>20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Century Gothic</vt:lpstr>
      <vt:lpstr>Times New Roman</vt:lpstr>
      <vt:lpstr>Vapor Trail</vt:lpstr>
      <vt:lpstr>PowerPoint Presentation</vt:lpstr>
      <vt:lpstr>Vision Statement</vt:lpstr>
      <vt:lpstr>Top Six Priorities</vt:lpstr>
      <vt:lpstr>PowerPoint Presentation</vt:lpstr>
      <vt:lpstr>Overview of housing plan </vt:lpstr>
      <vt:lpstr>PowerPoint Presentation</vt:lpstr>
      <vt:lpstr>PowerPoint Presentation</vt:lpstr>
      <vt:lpstr>PowerPoint Presentation</vt:lpstr>
      <vt:lpstr>PowerPoint Presentation</vt:lpstr>
      <vt:lpstr>Phasing Unit Mix</vt:lpstr>
      <vt:lpstr>Phasing Estimated Costs</vt:lpstr>
      <vt:lpstr>Proposed Elevations</vt:lpstr>
      <vt:lpstr>PowerPoint Presentation</vt:lpstr>
      <vt:lpstr>PowerPoint Presentation</vt:lpstr>
      <vt:lpstr>PowerPoint Presentation</vt:lpstr>
      <vt:lpstr>VISIONS</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Renew Miami Chapel Plan Update July, 2018</dc:title>
  <dc:creator>Kiya Patrick</dc:creator>
  <cp:lastModifiedBy>Kiya Patrick</cp:lastModifiedBy>
  <cp:revision>39</cp:revision>
  <dcterms:created xsi:type="dcterms:W3CDTF">2018-07-07T20:12:43Z</dcterms:created>
  <dcterms:modified xsi:type="dcterms:W3CDTF">2018-07-11T19:08:33Z</dcterms:modified>
</cp:coreProperties>
</file>