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  <p:sldMasterId id="2147483880" r:id="rId2"/>
  </p:sldMasterIdLst>
  <p:notesMasterIdLst>
    <p:notesMasterId r:id="rId28"/>
  </p:notesMasterIdLst>
  <p:sldIdLst>
    <p:sldId id="466" r:id="rId3"/>
    <p:sldId id="510" r:id="rId4"/>
    <p:sldId id="511" r:id="rId5"/>
    <p:sldId id="509" r:id="rId6"/>
    <p:sldId id="508" r:id="rId7"/>
    <p:sldId id="547" r:id="rId8"/>
    <p:sldId id="532" r:id="rId9"/>
    <p:sldId id="522" r:id="rId10"/>
    <p:sldId id="538" r:id="rId11"/>
    <p:sldId id="543" r:id="rId12"/>
    <p:sldId id="526" r:id="rId13"/>
    <p:sldId id="527" r:id="rId14"/>
    <p:sldId id="467" r:id="rId15"/>
    <p:sldId id="469" r:id="rId16"/>
    <p:sldId id="521" r:id="rId17"/>
    <p:sldId id="524" r:id="rId18"/>
    <p:sldId id="544" r:id="rId19"/>
    <p:sldId id="475" r:id="rId20"/>
    <p:sldId id="494" r:id="rId21"/>
    <p:sldId id="497" r:id="rId22"/>
    <p:sldId id="502" r:id="rId23"/>
    <p:sldId id="503" r:id="rId24"/>
    <p:sldId id="505" r:id="rId25"/>
    <p:sldId id="530" r:id="rId26"/>
    <p:sldId id="548" r:id="rId27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DF210C1-27C2-4627-835A-57B5B25593E5}">
          <p14:sldIdLst>
            <p14:sldId id="466"/>
            <p14:sldId id="510"/>
            <p14:sldId id="511"/>
            <p14:sldId id="509"/>
            <p14:sldId id="508"/>
            <p14:sldId id="547"/>
            <p14:sldId id="532"/>
            <p14:sldId id="522"/>
            <p14:sldId id="538"/>
            <p14:sldId id="543"/>
            <p14:sldId id="526"/>
            <p14:sldId id="527"/>
            <p14:sldId id="467"/>
            <p14:sldId id="469"/>
            <p14:sldId id="521"/>
            <p14:sldId id="524"/>
            <p14:sldId id="544"/>
            <p14:sldId id="475"/>
            <p14:sldId id="494"/>
            <p14:sldId id="497"/>
            <p14:sldId id="502"/>
            <p14:sldId id="503"/>
            <p14:sldId id="505"/>
            <p14:sldId id="530"/>
            <p14:sldId id="5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ya Patrick" initials="KP" lastIdx="1" clrIdx="0">
    <p:extLst>
      <p:ext uri="{19B8F6BF-5375-455C-9EA6-DF929625EA0E}">
        <p15:presenceInfo xmlns:p15="http://schemas.microsoft.com/office/powerpoint/2012/main" userId="S-1-5-21-133454808-996562080-10498456-108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5B9BD5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83429" autoAdjust="0"/>
  </p:normalViewPr>
  <p:slideViewPr>
    <p:cSldViewPr>
      <p:cViewPr varScale="1">
        <p:scale>
          <a:sx n="97" d="100"/>
          <a:sy n="97" d="100"/>
        </p:scale>
        <p:origin x="223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52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0BB0CB1-A735-4710-840B-E7A8FD539B85}" type="datetimeFigureOut">
              <a:rPr lang="en-US"/>
              <a:pPr>
                <a:defRPr/>
              </a:pPr>
              <a:t>3/26/2018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DCF0553-225A-4020-8D6D-150C79F59E0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06766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</a:t>
            </a:r>
            <a:r>
              <a:rPr lang="en-US" baseline="0" dirty="0"/>
              <a:t> what we’re going to tell them, generally about Choice Neighborhood Dayton at a high level, the challenges, the process, how the community has been involved and what we’ve derived from that participation as well as next steps.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9053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DeSoto Bass Community Garden- with</a:t>
            </a:r>
            <a:r>
              <a:rPr lang="en-US" baseline="0" dirty="0"/>
              <a:t> leverage funding from Citywide. The logo and name were created and voted on by residents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kp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A17B0-F4E8-474B-BED8-2EF4D80FFB8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483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5504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Event was held on September 21 to share results of nine months of planning and organizing in a fun way with residents. Over 100 people attended. Goal: where is there consensus? What is most important.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4626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Suggestion: during remarks note that highlighted items were verified through recent community visioning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7881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Suggestion: during remarks note that highlighted items were verified through recent community visioning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0878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Negative West Dayton perception needs to change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People don’t want to live on top of one another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People are proud to live here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People want better local retail/service options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65268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Suggestion: during remarks note that highlighted items were verified through recent community visioning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3014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Suggestion: during remarks note that highlighted items were verified through recent community visioning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6192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="" xmlns:a16="http://schemas.microsoft.com/office/drawing/2014/main" id="{2F39936B-7D0D-42B1-B0C7-56FA084749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="" xmlns:a16="http://schemas.microsoft.com/office/drawing/2014/main" id="{07665BC7-F1A5-4AAB-B657-75019EAF8D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7062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5357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vacant land</a:t>
            </a:r>
          </a:p>
          <a:p>
            <a:r>
              <a:rPr lang="en-US" dirty="0"/>
              <a:t>Not structures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6960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0971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a year on the ground what have we learned.? Suggestion: during remarks note that highlighted items were verified through recent community visioning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9236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Projections</a:t>
            </a:r>
            <a:r>
              <a:rPr lang="en-US" sz="1200" baseline="0" dirty="0">
                <a:solidFill>
                  <a:schemeClr val="tx1"/>
                </a:solidFill>
              </a:rPr>
              <a:t> of what market can support by 2020</a:t>
            </a:r>
            <a:endParaRPr lang="en-US" sz="1200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(from organizing work and surveys)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kp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7971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87803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F0553-225A-4020-8D6D-150C79F59E0A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3269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83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937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4781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848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739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238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933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108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095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28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278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70B61C85-F34A-4357-8B77-7497D6712D0A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CA62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F0AF49-DB02-45AB-9013-4CB17383E609}" type="slidenum">
              <a:rPr lang="en-US" smtClean="0">
                <a:solidFill>
                  <a:srgbClr val="6CA62C"/>
                </a:solidFill>
              </a:rPr>
              <a:pPr/>
              <a:t>‹#›</a:t>
            </a:fld>
            <a:endParaRPr lang="en-US" dirty="0">
              <a:solidFill>
                <a:srgbClr val="6CA6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19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04801"/>
            <a:ext cx="75438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268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9375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745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455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616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563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8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83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687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17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04801"/>
            <a:ext cx="7543800" cy="8382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63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731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8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788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70B61C85-F34A-4357-8B77-7497D6712D0A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CA62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F0AF49-DB02-45AB-9013-4CB17383E609}" type="slidenum">
              <a:rPr lang="en-US" smtClean="0">
                <a:solidFill>
                  <a:srgbClr val="6CA62C"/>
                </a:solidFill>
              </a:rPr>
              <a:pPr/>
              <a:t>‹#›</a:t>
            </a:fld>
            <a:endParaRPr lang="en-US" dirty="0">
              <a:solidFill>
                <a:srgbClr val="6CA6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3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C85-F34A-4357-8B77-7497D6712D0A}" type="datetimeFigureOut">
              <a:rPr lang="en-US" smtClean="0"/>
              <a:pPr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F49-DB02-45AB-9013-4CB17383E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88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7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04801"/>
            <a:ext cx="75438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0B61C85-F34A-4357-8B77-7497D6712D0A}" type="datetimeFigureOut">
              <a:rPr lang="en-US" smtClean="0"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3/26/2018</a:t>
            </a:fld>
            <a:endParaRPr lang="en-US" dirty="0"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7F0AF49-DB02-45AB-9013-4CB17383E609}" type="slidenum">
              <a:rPr lang="en-US" smtClean="0"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939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0B61C85-F34A-4357-8B77-7497D6712D0A}" type="datetimeFigureOut">
              <a:rPr lang="en-US" smtClean="0"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3/26/2018</a:t>
            </a:fld>
            <a:endParaRPr lang="en-US" dirty="0"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7F0AF49-DB02-45AB-9013-4CB17383E609}" type="slidenum">
              <a:rPr lang="en-US" smtClean="0"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Calibri" panose="020F0502020204030204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09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37" y="1981200"/>
            <a:ext cx="6992126" cy="4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30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57B2259-202B-443C-8A50-9AC7EE8DA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228600"/>
            <a:ext cx="9067800" cy="586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69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93CE51-E66D-41A5-8284-0F4576323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1"/>
            <a:ext cx="813816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West Dayton Corridor Plan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64" y="1241810"/>
            <a:ext cx="7674872" cy="491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27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990" y="1905000"/>
            <a:ext cx="5806020" cy="4247356"/>
          </a:xfrm>
          <a:prstGeom prst="rect">
            <a:avLst/>
          </a:prstGeom>
        </p:spPr>
      </p:pic>
      <p:sp>
        <p:nvSpPr>
          <p:cNvPr id="115" name="Title 1">
            <a:extLst>
              <a:ext uri="{FF2B5EF4-FFF2-40B4-BE49-F238E27FC236}">
                <a16:creationId xmlns="" xmlns:a16="http://schemas.microsoft.com/office/drawing/2014/main" id="{5D93CE51-E66D-41A5-8284-0F4576323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Process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007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237" y="168620"/>
            <a:ext cx="7940040" cy="96875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What </a:t>
            </a:r>
            <a:r>
              <a:rPr lang="en-US" b="1" dirty="0"/>
              <a:t>are the needs?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788547" y="1092518"/>
            <a:ext cx="3703320" cy="736282"/>
          </a:xfrm>
        </p:spPr>
        <p:txBody>
          <a:bodyPr>
            <a:normAutofit fontScale="92500"/>
          </a:bodyPr>
          <a:lstStyle/>
          <a:p>
            <a:pPr algn="ctr"/>
            <a:r>
              <a:rPr lang="en-US" b="1" dirty="0"/>
              <a:t>Household Needs Assessment (Public Housing Residents)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28604" y="1886274"/>
            <a:ext cx="4297680" cy="4318728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179 of 441 heads of households </a:t>
            </a:r>
            <a:br>
              <a:rPr lang="en-US" dirty="0"/>
            </a:br>
            <a:r>
              <a:rPr lang="en-US" dirty="0"/>
              <a:t>(40.6%) participated</a:t>
            </a:r>
          </a:p>
          <a:p>
            <a:pPr lvl="1"/>
            <a:r>
              <a:rPr lang="en-US" dirty="0"/>
              <a:t>Transportation is #1 barrier to work, also listed as top asset 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Top retail needs: grocery store, laundromat</a:t>
            </a:r>
            <a:endParaRPr lang="en-US" sz="1400" dirty="0">
              <a:latin typeface="Times New Roman" panose="02020603050405020304" pitchFamily="18" charset="0"/>
            </a:endParaRPr>
          </a:p>
          <a:p>
            <a:pPr lvl="1">
              <a:lnSpc>
                <a:spcPct val="95000"/>
              </a:lnSpc>
            </a:pPr>
            <a:r>
              <a:rPr lang="en-US" dirty="0">
                <a:latin typeface="Calibri" panose="020F0502020204030204" pitchFamily="34" charset="0"/>
              </a:rPr>
              <a:t>Safety: Most concerned about safety and want stronger police presence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/>
            <a:r>
              <a:rPr lang="en-US" dirty="0"/>
              <a:t>65% said there were times when there was not enough food in the house</a:t>
            </a:r>
          </a:p>
          <a:p>
            <a:pPr lvl="1"/>
            <a:r>
              <a:rPr lang="en-US" dirty="0"/>
              <a:t>62% interested in on site community gardens</a:t>
            </a:r>
          </a:p>
          <a:p>
            <a:pPr lvl="1"/>
            <a:r>
              <a:rPr lang="en-US" dirty="0"/>
              <a:t>Of respondents with preschool children, all are using high quality preschools. However, of those in primary education most attend schools outside of neighborhood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63440" y="1092518"/>
            <a:ext cx="3703320" cy="73628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Community Assessment (Broader Neighborhood):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63440" y="1853475"/>
            <a:ext cx="3947160" cy="4015621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78 participants</a:t>
            </a:r>
          </a:p>
          <a:p>
            <a:pPr lvl="1"/>
            <a:r>
              <a:rPr lang="en-US" dirty="0"/>
              <a:t>Most were retired or disabled participants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Top retail needs: grocery, restaurants, farmers market</a:t>
            </a:r>
            <a:endParaRPr lang="en-US" sz="1200" dirty="0">
              <a:latin typeface="Times New Roman" panose="02020603050405020304" pitchFamily="18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</a:rPr>
              <a:t>Most felt safe, majority desire more visible police patrol (69%)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Only 21% indicated there were times when there was not enough food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55% interested in community garden</a:t>
            </a:r>
          </a:p>
        </p:txBody>
      </p:sp>
    </p:spTree>
    <p:extLst>
      <p:ext uri="{BB962C8B-B14F-4D97-AF65-F5344CB8AC3E}">
        <p14:creationId xmlns:p14="http://schemas.microsoft.com/office/powerpoint/2010/main" val="131485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" y="304801"/>
            <a:ext cx="9143999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What Does the Data Say about Housing?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2CE850E2-7E6C-4979-A860-A6C4A71AF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05000"/>
            <a:ext cx="8839199" cy="4267200"/>
          </a:xfrm>
        </p:spPr>
        <p:txBody>
          <a:bodyPr numCol="2"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Housing Market Study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Key Findings Related to Demand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Market Rate (Family/Senior) 70-100 units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LIHTC (Family) 140-190 units (40-60% AMI)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LIHTC (Senior) 50-70 units (40-60% AMI)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Subsidized units (Family) 240-320 units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(below 30% AMI)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Subsidized units (Senior) 180-260 units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(below 30% AMI)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For Sale units, any 20-55  (80-120% AMI)</a:t>
            </a:r>
          </a:p>
          <a:p>
            <a:pPr lvl="2"/>
            <a:endParaRPr lang="en-US" dirty="0">
              <a:solidFill>
                <a:schemeClr val="tx1"/>
              </a:solidFill>
            </a:endParaRPr>
          </a:p>
          <a:p>
            <a:pPr lvl="2"/>
            <a:endParaRPr lang="en-US" dirty="0">
              <a:solidFill>
                <a:schemeClr val="tx1"/>
              </a:solidFill>
            </a:endParaRPr>
          </a:p>
          <a:p>
            <a:pPr lvl="2"/>
            <a:endParaRPr lang="en-US" dirty="0">
              <a:solidFill>
                <a:schemeClr val="tx1"/>
              </a:solidFill>
            </a:endParaRPr>
          </a:p>
          <a:p>
            <a:pPr marL="384048" lvl="2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201168" lvl="1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Desired Amenities for housing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Central Air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Dishwasher, microwave, stove, refrigerator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Ceiling fans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Washers/dryers on site or in units;</a:t>
            </a:r>
          </a:p>
          <a:p>
            <a:pPr marL="201168" lvl="1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Connectivity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Walkable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Green space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Recreation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Retail options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Well lit</a:t>
            </a:r>
          </a:p>
        </p:txBody>
      </p:sp>
    </p:spTree>
    <p:extLst>
      <p:ext uri="{BB962C8B-B14F-4D97-AF65-F5344CB8AC3E}">
        <p14:creationId xmlns:p14="http://schemas.microsoft.com/office/powerpoint/2010/main" val="3348014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93CE51-E66D-41A5-8284-0F4576323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1"/>
            <a:ext cx="8138160" cy="914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Community Engagement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3AEE2B6-0ECB-4E09-8BEB-D39A66352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4419600" cy="4185623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Over 300 people engaged through community meetings and events</a:t>
            </a:r>
          </a:p>
          <a:p>
            <a:pPr lvl="0"/>
            <a:r>
              <a:rPr lang="en-US" sz="2800" dirty="0">
                <a:solidFill>
                  <a:schemeClr val="tx1"/>
                </a:solidFill>
              </a:rPr>
              <a:t>Resident Councils Formed: Hilltop Homes and Desoto Bass</a:t>
            </a:r>
          </a:p>
          <a:p>
            <a:pPr lvl="0"/>
            <a:r>
              <a:rPr lang="en-US" sz="2800" dirty="0">
                <a:solidFill>
                  <a:schemeClr val="tx1"/>
                </a:solidFill>
              </a:rPr>
              <a:t>Regular engagement with established neighborhood groups in Pineview and Madden Hills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1F945188-E575-42A0-B0EB-05F6E4B3C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905000"/>
            <a:ext cx="3949002" cy="359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39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08" y="381000"/>
            <a:ext cx="7462784" cy="583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15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7D60A2-F09D-417A-8998-E5AD342AA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3621"/>
            <a:ext cx="7543800" cy="1450757"/>
          </a:xfrm>
        </p:spPr>
        <p:txBody>
          <a:bodyPr/>
          <a:lstStyle/>
          <a:p>
            <a:pPr algn="ctr"/>
            <a:r>
              <a:rPr lang="en-US" dirty="0"/>
              <a:t>Early Action Activities</a:t>
            </a:r>
          </a:p>
        </p:txBody>
      </p:sp>
    </p:spTree>
    <p:extLst>
      <p:ext uri="{BB962C8B-B14F-4D97-AF65-F5344CB8AC3E}">
        <p14:creationId xmlns:p14="http://schemas.microsoft.com/office/powerpoint/2010/main" val="4089823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on a farm&#10;&#10;Description generated with very high confidence">
            <a:extLst>
              <a:ext uri="{FF2B5EF4-FFF2-40B4-BE49-F238E27FC236}">
                <a16:creationId xmlns="" xmlns:a16="http://schemas.microsoft.com/office/drawing/2014/main" id="{E2BCA754-820C-4C78-9DF0-97BF229289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r="19280" b="1"/>
          <a:stretch/>
        </p:blipFill>
        <p:spPr>
          <a:xfrm>
            <a:off x="6340473" y="707495"/>
            <a:ext cx="2501902" cy="2714153"/>
          </a:xfrm>
          <a:prstGeom prst="rect">
            <a:avLst/>
          </a:prstGeom>
        </p:spPr>
      </p:pic>
      <p:pic>
        <p:nvPicPr>
          <p:cNvPr id="9" name="Picture 8" descr="A green plant in a garden&#10;&#10;Description generated with very high confidence">
            <a:extLst>
              <a:ext uri="{FF2B5EF4-FFF2-40B4-BE49-F238E27FC236}">
                <a16:creationId xmlns="" xmlns:a16="http://schemas.microsoft.com/office/drawing/2014/main" id="{8D123C98-23F4-4147-A3C2-89362FBE3E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0" r="39935" b="-1"/>
          <a:stretch/>
        </p:blipFill>
        <p:spPr>
          <a:xfrm rot="5400000">
            <a:off x="2874057" y="105043"/>
            <a:ext cx="2309396" cy="42964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5438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Community Gardens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2C5AF7EF-7A83-4028-B9D5-13A12FDBB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24400" y="3447542"/>
            <a:ext cx="4297887" cy="257707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8E21C4E1-DA01-43C4-B442-0E10BEE76D1F}"/>
              </a:ext>
            </a:extLst>
          </p:cNvPr>
          <p:cNvSpPr txBox="1">
            <a:spLocks/>
          </p:cNvSpPr>
          <p:nvPr/>
        </p:nvSpPr>
        <p:spPr>
          <a:xfrm>
            <a:off x="301625" y="76202"/>
            <a:ext cx="8534400" cy="7588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91967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91967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91967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91967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91967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91967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91967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91967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919671"/>
                </a:solidFill>
                <a:latin typeface="Calibri" pitchFamily="34" charset="0"/>
              </a:defRPr>
            </a:lvl9pPr>
          </a:lstStyle>
          <a:p>
            <a:endParaRPr lang="en-US" dirty="0"/>
          </a:p>
        </p:txBody>
      </p:sp>
      <p:pic>
        <p:nvPicPr>
          <p:cNvPr id="8" name="Picture 7" descr="A picture containing outdoor, grass, person, ground&#10;&#10;Description generated with high confidence">
            <a:extLst>
              <a:ext uri="{FF2B5EF4-FFF2-40B4-BE49-F238E27FC236}">
                <a16:creationId xmlns="" xmlns:a16="http://schemas.microsoft.com/office/drawing/2014/main" id="{2E25CCF5-C0A4-49D9-B9D7-13B26ADAEA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7" r="33566" b="1"/>
          <a:stretch/>
        </p:blipFill>
        <p:spPr>
          <a:xfrm rot="10800000">
            <a:off x="301625" y="1885047"/>
            <a:ext cx="1386587" cy="3045800"/>
          </a:xfrm>
          <a:prstGeom prst="rect">
            <a:avLst/>
          </a:prstGeom>
        </p:spPr>
      </p:pic>
      <p:pic>
        <p:nvPicPr>
          <p:cNvPr id="10" name="Content Placeholder 4" descr="A picture containing outdoor, grass, ground, person&#10;&#10;Description generated with very high confidence">
            <a:extLst>
              <a:ext uri="{FF2B5EF4-FFF2-40B4-BE49-F238E27FC236}">
                <a16:creationId xmlns="" xmlns:a16="http://schemas.microsoft.com/office/drawing/2014/main" id="{25B50113-2CE7-4CBC-B5A4-4B1EA4EA73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2" r="9356" b="-1"/>
          <a:stretch/>
        </p:blipFill>
        <p:spPr>
          <a:xfrm rot="10800000">
            <a:off x="1688213" y="3447542"/>
            <a:ext cx="3394479" cy="275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62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EA7C30-5F0F-41B0-9685-2A49E581F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76200"/>
            <a:ext cx="4627959" cy="1600200"/>
          </a:xfrm>
        </p:spPr>
        <p:txBody>
          <a:bodyPr>
            <a:normAutofit/>
          </a:bodyPr>
          <a:lstStyle/>
          <a:p>
            <a:r>
              <a:rPr lang="en-US" sz="3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Lakeside Restoration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statue of two people standing in front of a lake&#10;&#10;Description generated with high confidence">
            <a:extLst>
              <a:ext uri="{FF2B5EF4-FFF2-40B4-BE49-F238E27FC236}">
                <a16:creationId xmlns="" xmlns:a16="http://schemas.microsoft.com/office/drawing/2014/main" id="{9E9875C1-34A5-4EBC-9679-E629E3D32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784" y="1174490"/>
            <a:ext cx="4372495" cy="4372495"/>
          </a:xfr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54EA7FA-A1B8-414A-B152-2B79F84E4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1371600"/>
            <a:ext cx="2514600" cy="3811588"/>
          </a:xfrm>
        </p:spPr>
        <p:txBody>
          <a:bodyPr>
            <a:normAutofit fontScale="70000" lnSpcReduction="20000"/>
          </a:bodyPr>
          <a:lstStyle/>
          <a:p>
            <a:r>
              <a:rPr lang="en-US" sz="2800" b="1" dirty="0"/>
              <a:t>Partners</a:t>
            </a:r>
          </a:p>
          <a:p>
            <a:r>
              <a:rPr lang="en-US" sz="2400" dirty="0"/>
              <a:t>CityWide</a:t>
            </a:r>
          </a:p>
          <a:p>
            <a:r>
              <a:rPr lang="en-US" sz="2400" dirty="0"/>
              <a:t>Pineview Neighborhood</a:t>
            </a:r>
          </a:p>
          <a:p>
            <a:r>
              <a:rPr lang="en-US" sz="2400" dirty="0"/>
              <a:t>GDPM</a:t>
            </a:r>
          </a:p>
          <a:p>
            <a:r>
              <a:rPr lang="en-US" sz="2400" dirty="0"/>
              <a:t>COD</a:t>
            </a:r>
          </a:p>
          <a:p>
            <a:r>
              <a:rPr lang="en-US" sz="2400" dirty="0"/>
              <a:t>State AFL-CIO</a:t>
            </a:r>
          </a:p>
          <a:p>
            <a:r>
              <a:rPr lang="en-US" sz="2400" dirty="0"/>
              <a:t>Union Sportsmen Alliance</a:t>
            </a:r>
          </a:p>
          <a:p>
            <a:r>
              <a:rPr lang="en-US" sz="2400" dirty="0"/>
              <a:t>Dayton VA</a:t>
            </a:r>
          </a:p>
          <a:p>
            <a:r>
              <a:rPr lang="en-US" sz="2400" dirty="0"/>
              <a:t>Garden Club of Dayton</a:t>
            </a:r>
          </a:p>
          <a:p>
            <a:r>
              <a:rPr lang="en-US" sz="2400" dirty="0"/>
              <a:t>UD River Stewards</a:t>
            </a:r>
          </a:p>
        </p:txBody>
      </p:sp>
    </p:spTree>
    <p:extLst>
      <p:ext uri="{BB962C8B-B14F-4D97-AF65-F5344CB8AC3E}">
        <p14:creationId xmlns:p14="http://schemas.microsoft.com/office/powerpoint/2010/main" val="1611746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="" xmlns:a16="http://schemas.microsoft.com/office/drawing/2014/main" id="{CD598B0E-B475-4D3B-A846-E66EBA26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7220"/>
            <a:ext cx="8229600" cy="735807"/>
          </a:xfrm>
        </p:spPr>
        <p:txBody>
          <a:bodyPr>
            <a:normAutofit/>
          </a:bodyPr>
          <a:lstStyle/>
          <a:p>
            <a:pPr defTabSz="91439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Choice Neighborhoods – What is it? 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="" xmlns:a16="http://schemas.microsoft.com/office/drawing/2014/main" id="{BA4CFB6C-0184-4130-99E4-8249B3100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" y="2193723"/>
            <a:ext cx="8092440" cy="4663440"/>
          </a:xfrm>
        </p:spPr>
        <p:txBody>
          <a:bodyPr rtlCol="0">
            <a:normAutofit/>
          </a:bodyPr>
          <a:lstStyle/>
          <a:p>
            <a:pPr marL="342896" indent="-228597" defTabSz="91439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dirty="0">
                <a:cs typeface="Arial" panose="020B0604020202020204" pitchFamily="34" charset="0"/>
              </a:rPr>
              <a:t>Federal program to improve neighborhoods with large scale public housing developments</a:t>
            </a:r>
          </a:p>
          <a:p>
            <a:pPr marL="0" indent="0" defTabSz="914391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endParaRPr lang="en-US" altLang="en-US" dirty="0">
              <a:cs typeface="Arial" panose="020B0604020202020204" pitchFamily="34" charset="0"/>
            </a:endParaRPr>
          </a:p>
          <a:p>
            <a:pPr marL="342896" indent="-228597" defTabSz="91439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b="1" dirty="0">
                <a:cs typeface="Arial" panose="020B0604020202020204" pitchFamily="34" charset="0"/>
              </a:rPr>
              <a:t>Awarded June 2016</a:t>
            </a:r>
          </a:p>
          <a:p>
            <a:pPr marL="640074" lvl="1" indent="-228597" defTabSz="914391">
              <a:spcBef>
                <a:spcPts val="540"/>
              </a:spcBef>
              <a:spcAft>
                <a:spcPts val="54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160" dirty="0">
                <a:cs typeface="Arial" panose="020B0604020202020204" pitchFamily="34" charset="0"/>
              </a:rPr>
              <a:t>GDPM and City of Dayton applied for funds along with 64 applicants. 8 grants were awarded. The community received the largest amount awarded of $1.5 million.</a:t>
            </a:r>
          </a:p>
          <a:p>
            <a:pPr marL="640074" lvl="1" indent="-228597" defTabSz="914391">
              <a:spcBef>
                <a:spcPts val="540"/>
              </a:spcBef>
              <a:spcAft>
                <a:spcPts val="54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160" dirty="0">
                <a:cs typeface="Arial" panose="020B0604020202020204" pitchFamily="34" charset="0"/>
              </a:rPr>
              <a:t>Over 25 local partners provided cash/in-kind</a:t>
            </a:r>
          </a:p>
          <a:p>
            <a:pPr marL="640074" lvl="1" indent="-228597" defTabSz="914391">
              <a:spcBef>
                <a:spcPts val="540"/>
              </a:spcBef>
              <a:spcAft>
                <a:spcPts val="54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160" dirty="0">
                <a:cs typeface="Arial" panose="020B0604020202020204" pitchFamily="34" charset="0"/>
              </a:rPr>
              <a:t>CityWide hired as Planning Coordinator</a:t>
            </a:r>
          </a:p>
          <a:p>
            <a:pPr marL="640074" lvl="1" indent="-228597" defTabSz="914391">
              <a:spcBef>
                <a:spcPts val="540"/>
              </a:spcBef>
              <a:spcAft>
                <a:spcPts val="54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160" dirty="0">
                <a:cs typeface="Arial" panose="020B0604020202020204" pitchFamily="34" charset="0"/>
              </a:rPr>
              <a:t>Program began, October 2016</a:t>
            </a:r>
          </a:p>
          <a:p>
            <a:pPr marL="392907" lvl="1" indent="0" defTabSz="914391">
              <a:spcAft>
                <a:spcPts val="0"/>
              </a:spcAft>
              <a:buNone/>
              <a:defRPr/>
            </a:pPr>
            <a:endParaRPr lang="en-US" altLang="en-US" sz="216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7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54583FF-90CB-4C81-9E62-3A9EC35CB152}"/>
              </a:ext>
            </a:extLst>
          </p:cNvPr>
          <p:cNvSpPr/>
          <p:nvPr/>
        </p:nvSpPr>
        <p:spPr>
          <a:xfrm>
            <a:off x="3451371" y="3509433"/>
            <a:ext cx="5540229" cy="2672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people standing in a room&#10;&#10;Description generated with very high confidence">
            <a:extLst>
              <a:ext uri="{FF2B5EF4-FFF2-40B4-BE49-F238E27FC236}">
                <a16:creationId xmlns="" xmlns:a16="http://schemas.microsoft.com/office/drawing/2014/main" id="{EFA58070-ED4A-4292-B34D-7F9958C774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r="18470" b="11843"/>
          <a:stretch/>
        </p:blipFill>
        <p:spPr>
          <a:xfrm>
            <a:off x="238226" y="3509433"/>
            <a:ext cx="3120339" cy="2668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521373-ABCB-4AC7-BED0-6C77DB46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Community Visioning Party</a:t>
            </a:r>
          </a:p>
        </p:txBody>
      </p:sp>
      <p:pic>
        <p:nvPicPr>
          <p:cNvPr id="5" name="Content Placeholder 4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8D100661-3E13-4B5D-991E-9B9251062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99"/>
          <a:stretch/>
        </p:blipFill>
        <p:spPr>
          <a:xfrm>
            <a:off x="3490722" y="299363"/>
            <a:ext cx="5412813" cy="3008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99AC1F1-4271-43A3-B570-070DF47887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5" r="10986"/>
          <a:stretch/>
        </p:blipFill>
        <p:spPr>
          <a:xfrm>
            <a:off x="238226" y="299363"/>
            <a:ext cx="3120339" cy="3049204"/>
          </a:xfrm>
          <a:prstGeom prst="rect">
            <a:avLst/>
          </a:prstGeom>
        </p:spPr>
      </p:pic>
      <p:sp>
        <p:nvSpPr>
          <p:cNvPr id="63" name="Text Box 52">
            <a:extLst>
              <a:ext uri="{FF2B5EF4-FFF2-40B4-BE49-F238E27FC236}">
                <a16:creationId xmlns="" xmlns:a16="http://schemas.microsoft.com/office/drawing/2014/main" id="{E4491BB7-B4C8-4445-B4F4-BD07AD0F8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1461" y="5819778"/>
            <a:ext cx="2355796" cy="76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September 2017: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Visioning  / Consensus building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3302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973" y="1777405"/>
            <a:ext cx="3363078" cy="2369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011" y="87579"/>
            <a:ext cx="7940040" cy="96875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Community Housing Preferences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219200" y="1056335"/>
            <a:ext cx="6705600" cy="73628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Family Housing Category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47" y="1791008"/>
            <a:ext cx="3205316" cy="2406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949" y="1905000"/>
            <a:ext cx="1552381" cy="2761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3688853"/>
            <a:ext cx="4371429" cy="2571429"/>
          </a:xfrm>
          <a:prstGeom prst="rect">
            <a:avLst/>
          </a:prstGeom>
        </p:spPr>
      </p:pic>
      <p:sp>
        <p:nvSpPr>
          <p:cNvPr id="123" name="Text Box 52">
            <a:extLst>
              <a:ext uri="{FF2B5EF4-FFF2-40B4-BE49-F238E27FC236}">
                <a16:creationId xmlns="" xmlns:a16="http://schemas.microsoft.com/office/drawing/2014/main" id="{98099F76-7D53-4549-9EEB-36FD23FA7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1461" y="5819778"/>
            <a:ext cx="2355796" cy="76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September 2017: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Visioning  / Consensus building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3013" y="3895988"/>
            <a:ext cx="1839383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8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267279" y="1056473"/>
            <a:ext cx="6705600" cy="73628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Senior Housing Category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24" y="1822578"/>
            <a:ext cx="4231085" cy="2711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885" y="3391272"/>
            <a:ext cx="4512153" cy="2285999"/>
          </a:xfrm>
          <a:prstGeom prst="rect">
            <a:avLst/>
          </a:prstGeom>
        </p:spPr>
      </p:pic>
      <p:sp>
        <p:nvSpPr>
          <p:cNvPr id="87" name="Title 1"/>
          <p:cNvSpPr txBox="1">
            <a:spLocks/>
          </p:cNvSpPr>
          <p:nvPr/>
        </p:nvSpPr>
        <p:spPr>
          <a:xfrm>
            <a:off x="414703" y="174244"/>
            <a:ext cx="7940040" cy="968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Community Housing Preferences</a:t>
            </a:r>
          </a:p>
        </p:txBody>
      </p:sp>
    </p:spTree>
    <p:extLst>
      <p:ext uri="{BB962C8B-B14F-4D97-AF65-F5344CB8AC3E}">
        <p14:creationId xmlns:p14="http://schemas.microsoft.com/office/powerpoint/2010/main" val="103971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52876"/>
            <a:ext cx="9144022" cy="96875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Community Identity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D35F024F-53C6-4864-8BF4-8F95E0FF69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2" b="21129"/>
          <a:stretch/>
        </p:blipFill>
        <p:spPr>
          <a:xfrm>
            <a:off x="0" y="1193999"/>
            <a:ext cx="9144023" cy="4915066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3413563"/>
            <a:ext cx="1744039" cy="331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37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11" y="228600"/>
            <a:ext cx="8254177" cy="595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28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/>
          <p:cNvSpPr txBox="1"/>
          <p:nvPr/>
        </p:nvSpPr>
        <p:spPr>
          <a:xfrm>
            <a:off x="0" y="3087469"/>
            <a:ext cx="9144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WE’LL BE BACK TO SHARE MORE DETAIL IN THE COMING MONTHS</a:t>
            </a:r>
          </a:p>
          <a:p>
            <a:pPr algn="ctr"/>
            <a:r>
              <a:rPr lang="en-US" dirty="0"/>
              <a:t>Due Date: June, 2018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-23" y="4978095"/>
            <a:ext cx="914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11558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2D3AE0-3D45-465C-8C71-CEA868264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dirty="0"/>
              <a:t>GDPM</a:t>
            </a:r>
          </a:p>
        </p:txBody>
      </p:sp>
      <p:sp>
        <p:nvSpPr>
          <p:cNvPr id="21507" name="Rectangle 5">
            <a:extLst>
              <a:ext uri="{FF2B5EF4-FFF2-40B4-BE49-F238E27FC236}">
                <a16:creationId xmlns="" xmlns:a16="http://schemas.microsoft.com/office/drawing/2014/main" id="{09C75FA0-616D-44A2-B58A-A43B7E1E7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238" y="1905000"/>
            <a:ext cx="7619524" cy="485544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b="1" dirty="0"/>
              <a:t>Affordable Housing</a:t>
            </a:r>
          </a:p>
          <a:p>
            <a:pPr>
              <a:lnSpc>
                <a:spcPct val="90000"/>
              </a:lnSpc>
            </a:pPr>
            <a:r>
              <a:rPr lang="en-US" altLang="en-US" sz="1980" dirty="0"/>
              <a:t>GDPM owns 863 housing units in West Dayton</a:t>
            </a:r>
          </a:p>
          <a:p>
            <a:pPr>
              <a:lnSpc>
                <a:spcPct val="90000"/>
              </a:lnSpc>
            </a:pPr>
            <a:r>
              <a:rPr lang="en-US" altLang="en-US" sz="1980" dirty="0"/>
              <a:t>Of these, 41% are located in the Choice Neighborhood </a:t>
            </a:r>
            <a:r>
              <a:rPr lang="en-US" altLang="en-US" sz="1980" dirty="0" smtClean="0"/>
              <a:t>areas</a:t>
            </a:r>
          </a:p>
          <a:p>
            <a:r>
              <a:rPr lang="en-US" altLang="en-US" sz="1980" dirty="0"/>
              <a:t>GDPM has invested $7M in capital improvements to its inventory.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b="1" dirty="0" smtClean="0"/>
              <a:t>Development</a:t>
            </a:r>
            <a:endParaRPr lang="en-US" altLang="en-US" b="1" dirty="0"/>
          </a:p>
          <a:p>
            <a:pPr lvl="1">
              <a:lnSpc>
                <a:spcPct val="90000"/>
              </a:lnSpc>
            </a:pPr>
            <a:r>
              <a:rPr lang="en-US" altLang="en-US" dirty="0"/>
              <a:t>Strategic Demolition:  52 obsolete units in Hilltop Homes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Germantown Village: new construction, $1.45M capital investment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 sz="1080" b="1" dirty="0"/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b="1" dirty="0"/>
              <a:t>Special Initiatives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Family Self-Sufficiency Program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JOBS PLUS</a:t>
            </a:r>
          </a:p>
        </p:txBody>
      </p:sp>
    </p:spTree>
    <p:extLst>
      <p:ext uri="{BB962C8B-B14F-4D97-AF65-F5344CB8AC3E}">
        <p14:creationId xmlns:p14="http://schemas.microsoft.com/office/powerpoint/2010/main" val="1373929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Map</a:t>
            </a:r>
          </a:p>
        </p:txBody>
      </p:sp>
      <p:pic>
        <p:nvPicPr>
          <p:cNvPr id="512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7" y="532606"/>
            <a:ext cx="8949665" cy="579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441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Choice Neighborhoods Goal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Goal: with residents and community stakeholders, create a transformation plan that improves the lives of the people who live here.</a:t>
            </a:r>
          </a:p>
          <a:p>
            <a:pPr eaLnBrk="1" hangingPunct="1"/>
            <a:r>
              <a:rPr lang="en-US" altLang="en-US" sz="2800" dirty="0"/>
              <a:t>Plan must have strategies to address: </a:t>
            </a:r>
          </a:p>
          <a:p>
            <a:pPr lvl="1" eaLnBrk="1" hangingPunct="1"/>
            <a:r>
              <a:rPr lang="en-US" altLang="en-US" sz="2400" b="1" dirty="0"/>
              <a:t>people</a:t>
            </a:r>
            <a:r>
              <a:rPr lang="en-US" altLang="en-US" sz="2400" dirty="0"/>
              <a:t> – social services, schools, jobs, </a:t>
            </a:r>
          </a:p>
          <a:p>
            <a:pPr lvl="1" eaLnBrk="1" hangingPunct="1"/>
            <a:r>
              <a:rPr lang="en-US" altLang="en-US" sz="2400" b="1" dirty="0"/>
              <a:t>housing</a:t>
            </a:r>
            <a:r>
              <a:rPr lang="en-US" altLang="en-US" sz="2400" dirty="0"/>
              <a:t> – high quality, affordable to a variety of incomes</a:t>
            </a:r>
          </a:p>
          <a:p>
            <a:pPr lvl="1" eaLnBrk="1" hangingPunct="1"/>
            <a:r>
              <a:rPr lang="en-US" altLang="en-US" sz="2400" b="1" dirty="0"/>
              <a:t>neighborhood</a:t>
            </a:r>
            <a:r>
              <a:rPr lang="en-US" altLang="en-US" sz="2400" dirty="0"/>
              <a:t> – physical environment, streets, amenities, condition of structures, transportation network. </a:t>
            </a:r>
          </a:p>
        </p:txBody>
      </p:sp>
    </p:spTree>
    <p:extLst>
      <p:ext uri="{BB962C8B-B14F-4D97-AF65-F5344CB8AC3E}">
        <p14:creationId xmlns:p14="http://schemas.microsoft.com/office/powerpoint/2010/main" val="2396202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D4B104F-296B-4579-804A-F4449756E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134" y="1981200"/>
            <a:ext cx="2980666" cy="1840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34FDE3-D7B1-4173-B44C-9B2484882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3429000"/>
            <a:ext cx="3729249" cy="207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B9A2EA2-374D-4019-93DA-0975FA4BF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154" y="4065601"/>
            <a:ext cx="2983646" cy="184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728FE-32DC-4E06-9F10-F39F84FA6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Choice Neighborhood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AB0B4AA-5014-4187-A8FA-B43AA3B3E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2024112"/>
            <a:ext cx="3245334" cy="897466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Dayton Population: 141,143</a:t>
            </a:r>
          </a:p>
          <a:p>
            <a:pPr>
              <a:spcAft>
                <a:spcPts val="600"/>
              </a:spcAft>
            </a:pPr>
            <a:r>
              <a:rPr lang="en-US" dirty="0"/>
              <a:t>Choice Population: 6,240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484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87789EC0-2BBE-496F-9194-AC074B905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" y="152400"/>
            <a:ext cx="9067801" cy="5867400"/>
          </a:xfrm>
        </p:spPr>
      </p:pic>
    </p:spTree>
    <p:extLst>
      <p:ext uri="{BB962C8B-B14F-4D97-AF65-F5344CB8AC3E}">
        <p14:creationId xmlns:p14="http://schemas.microsoft.com/office/powerpoint/2010/main" val="2502203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4ABACE-9B74-4A61-82C3-CD9CCC02D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5" y="152400"/>
            <a:ext cx="9103569" cy="591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48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DBDCA32-7F00-46B7-BFB9-600A1C347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599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46098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">
  <a:themeElements>
    <a:clrScheme name="test">
      <a:dk1>
        <a:srgbClr val="002060"/>
      </a:dk1>
      <a:lt1>
        <a:sysClr val="window" lastClr="FFFFFF"/>
      </a:lt1>
      <a:dk2>
        <a:srgbClr val="6CA62C"/>
      </a:dk2>
      <a:lt2>
        <a:srgbClr val="CCDDEA"/>
      </a:lt2>
      <a:accent1>
        <a:srgbClr val="6CA62C"/>
      </a:accent1>
      <a:accent2>
        <a:srgbClr val="1F394D"/>
      </a:accent2>
      <a:accent3>
        <a:srgbClr val="865640"/>
      </a:accent3>
      <a:accent4>
        <a:srgbClr val="9B8357"/>
      </a:accent4>
      <a:accent5>
        <a:srgbClr val="507C2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21843</TotalTime>
  <Words>712</Words>
  <Application>Microsoft Office PowerPoint</Application>
  <PresentationFormat>On-screen Show (4:3)</PresentationFormat>
  <Paragraphs>141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1_Retrospect</vt:lpstr>
      <vt:lpstr>Retrospect</vt:lpstr>
      <vt:lpstr>PowerPoint Presentation</vt:lpstr>
      <vt:lpstr>Choice Neighborhoods – What is it? </vt:lpstr>
      <vt:lpstr>GDPM</vt:lpstr>
      <vt:lpstr>PowerPoint Presentation</vt:lpstr>
      <vt:lpstr>Choice Neighborhoods Goal</vt:lpstr>
      <vt:lpstr>Choice Neighborhood Profile</vt:lpstr>
      <vt:lpstr>PowerPoint Presentation</vt:lpstr>
      <vt:lpstr>PowerPoint Presentation</vt:lpstr>
      <vt:lpstr>PowerPoint Presentation</vt:lpstr>
      <vt:lpstr>PowerPoint Presentation</vt:lpstr>
      <vt:lpstr> West Dayton Corridor Plan</vt:lpstr>
      <vt:lpstr>The Process</vt:lpstr>
      <vt:lpstr>What are the needs?</vt:lpstr>
      <vt:lpstr>What Does the Data Say about Housing?</vt:lpstr>
      <vt:lpstr>Community Engagement </vt:lpstr>
      <vt:lpstr>PowerPoint Presentation</vt:lpstr>
      <vt:lpstr>Early Action Activities</vt:lpstr>
      <vt:lpstr>Community Gardens </vt:lpstr>
      <vt:lpstr>Lakeside Restoration  </vt:lpstr>
      <vt:lpstr>Community Visioning Party</vt:lpstr>
      <vt:lpstr>Community Housing Preferences</vt:lpstr>
      <vt:lpstr>PowerPoint Presentation</vt:lpstr>
      <vt:lpstr>Community Identity</vt:lpstr>
      <vt:lpstr>PowerPoint Presentation</vt:lpstr>
      <vt:lpstr>PowerPoint Presentation</vt:lpstr>
    </vt:vector>
  </TitlesOfParts>
  <Company>DMHA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Update</dc:title>
  <dc:creator>mkosik</dc:creator>
  <cp:lastModifiedBy>Michael Melko</cp:lastModifiedBy>
  <cp:revision>846</cp:revision>
  <cp:lastPrinted>2017-10-02T17:17:06Z</cp:lastPrinted>
  <dcterms:created xsi:type="dcterms:W3CDTF">2011-05-09T12:37:05Z</dcterms:created>
  <dcterms:modified xsi:type="dcterms:W3CDTF">2018-03-26T20:48:11Z</dcterms:modified>
</cp:coreProperties>
</file>