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1"/>
    <p:sldMasterId id="2147483786" r:id="rId2"/>
    <p:sldMasterId id="2147483798" r:id="rId3"/>
  </p:sldMasterIdLst>
  <p:notesMasterIdLst>
    <p:notesMasterId r:id="rId42"/>
  </p:notesMasterIdLst>
  <p:handoutMasterIdLst>
    <p:handoutMasterId r:id="rId43"/>
  </p:handoutMasterIdLst>
  <p:sldIdLst>
    <p:sldId id="297" r:id="rId4"/>
    <p:sldId id="298" r:id="rId5"/>
    <p:sldId id="299" r:id="rId6"/>
    <p:sldId id="300" r:id="rId7"/>
    <p:sldId id="301" r:id="rId8"/>
    <p:sldId id="265" r:id="rId9"/>
    <p:sldId id="266" r:id="rId10"/>
    <p:sldId id="269" r:id="rId11"/>
    <p:sldId id="278" r:id="rId12"/>
    <p:sldId id="279" r:id="rId13"/>
    <p:sldId id="271" r:id="rId14"/>
    <p:sldId id="272" r:id="rId15"/>
    <p:sldId id="280" r:id="rId16"/>
    <p:sldId id="281" r:id="rId17"/>
    <p:sldId id="277" r:id="rId18"/>
    <p:sldId id="268" r:id="rId19"/>
    <p:sldId id="282" r:id="rId20"/>
    <p:sldId id="283" r:id="rId21"/>
    <p:sldId id="284" r:id="rId22"/>
    <p:sldId id="273" r:id="rId23"/>
    <p:sldId id="275" r:id="rId24"/>
    <p:sldId id="276" r:id="rId25"/>
    <p:sldId id="291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302" r:id="rId38"/>
    <p:sldId id="303" r:id="rId39"/>
    <p:sldId id="304" r:id="rId40"/>
    <p:sldId id="305" r:id="rId41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44"/>
      <p:italic r:id="rId45"/>
    </p:embeddedFont>
    <p:embeddedFont>
      <p:font typeface="Cambria" panose="02040503050406030204" pitchFamily="18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6" autoAdjust="0"/>
    <p:restoredTop sz="78560" autoAdjust="0"/>
  </p:normalViewPr>
  <p:slideViewPr>
    <p:cSldViewPr>
      <p:cViewPr varScale="1">
        <p:scale>
          <a:sx n="61" d="100"/>
          <a:sy n="61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Reason Not Employed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 school</c:v>
                </c:pt>
                <c:pt idx="1">
                  <c:v>Retired</c:v>
                </c:pt>
                <c:pt idx="2">
                  <c:v>Elderly at home</c:v>
                </c:pt>
                <c:pt idx="3">
                  <c:v>Lay off</c:v>
                </c:pt>
                <c:pt idx="4">
                  <c:v>Worried about loss of benefits</c:v>
                </c:pt>
                <c:pt idx="5">
                  <c:v>No access to childcare</c:v>
                </c:pt>
                <c:pt idx="6">
                  <c:v>Between jobs</c:v>
                </c:pt>
                <c:pt idx="7">
                  <c:v>Health issues</c:v>
                </c:pt>
                <c:pt idx="8">
                  <c:v>Children at home</c:v>
                </c:pt>
                <c:pt idx="9">
                  <c:v>Cannot fine a suitable job</c:v>
                </c:pt>
                <c:pt idx="10">
                  <c:v>Disability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8.4745762711864406E-3</c:v>
                </c:pt>
                <c:pt idx="1">
                  <c:v>2.5423728813559324E-2</c:v>
                </c:pt>
                <c:pt idx="2">
                  <c:v>4.2372881355932202E-2</c:v>
                </c:pt>
                <c:pt idx="3">
                  <c:v>4.2372881355932202E-2</c:v>
                </c:pt>
                <c:pt idx="4">
                  <c:v>5.9322033898305086E-2</c:v>
                </c:pt>
                <c:pt idx="5">
                  <c:v>8.4745762711864403E-2</c:v>
                </c:pt>
                <c:pt idx="6">
                  <c:v>0.11016949152542373</c:v>
                </c:pt>
                <c:pt idx="7">
                  <c:v>0.1271186440677966</c:v>
                </c:pt>
                <c:pt idx="8">
                  <c:v>0.1440677966101695</c:v>
                </c:pt>
                <c:pt idx="9">
                  <c:v>0.1440677966101695</c:v>
                </c:pt>
                <c:pt idx="10">
                  <c:v>0.40677966101694918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3976592"/>
        <c:axId val="393980400"/>
      </c:barChart>
      <c:catAx>
        <c:axId val="39397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80400"/>
        <c:crosses val="autoZero"/>
        <c:auto val="1"/>
        <c:lblAlgn val="ctr"/>
        <c:lblOffset val="100"/>
        <c:noMultiLvlLbl val="0"/>
      </c:catAx>
      <c:valAx>
        <c:axId val="39398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7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Legal counseling</c:v>
                </c:pt>
                <c:pt idx="1">
                  <c:v>Financial Counseling</c:v>
                </c:pt>
                <c:pt idx="2">
                  <c:v>Parenting skills classes</c:v>
                </c:pt>
                <c:pt idx="3">
                  <c:v>Healthcare/medical services</c:v>
                </c:pt>
                <c:pt idx="4">
                  <c:v>Counseling services</c:v>
                </c:pt>
                <c:pt idx="5">
                  <c:v>Community garden</c:v>
                </c:pt>
                <c:pt idx="6">
                  <c:v>Credit repair</c:v>
                </c:pt>
                <c:pt idx="7">
                  <c:v>Arts/Dance/Music</c:v>
                </c:pt>
                <c:pt idx="8">
                  <c:v>Social services</c:v>
                </c:pt>
                <c:pt idx="9">
                  <c:v>Mental health services</c:v>
                </c:pt>
                <c:pt idx="10">
                  <c:v>Childcare</c:v>
                </c:pt>
                <c:pt idx="11">
                  <c:v>Social events</c:v>
                </c:pt>
                <c:pt idx="12">
                  <c:v>Nutrition/cooking classes</c:v>
                </c:pt>
                <c:pt idx="13">
                  <c:v>Computer classes/lab</c:v>
                </c:pt>
                <c:pt idx="14">
                  <c:v>Physical fitness for adults</c:v>
                </c:pt>
                <c:pt idx="15">
                  <c:v>Job skills training/employment assistance</c:v>
                </c:pt>
                <c:pt idx="16">
                  <c:v>GED/Adult education</c:v>
                </c:pt>
                <c:pt idx="17">
                  <c:v>Youth programs</c:v>
                </c:pt>
                <c:pt idx="18">
                  <c:v>Transportation</c:v>
                </c:pt>
              </c:strCache>
            </c:strRef>
          </c:cat>
          <c:val>
            <c:numRef>
              <c:f>Sheet1!$B$2:$B$20</c:f>
              <c:numCache>
                <c:formatCode>###0%</c:formatCode>
                <c:ptCount val="19"/>
                <c:pt idx="0">
                  <c:v>0.2105263157894737</c:v>
                </c:pt>
                <c:pt idx="1">
                  <c:v>0.23391812865497078</c:v>
                </c:pt>
                <c:pt idx="2">
                  <c:v>0.25146198830409355</c:v>
                </c:pt>
                <c:pt idx="3">
                  <c:v>0.25730994152046782</c:v>
                </c:pt>
                <c:pt idx="4">
                  <c:v>0.25730994152046782</c:v>
                </c:pt>
                <c:pt idx="5">
                  <c:v>0.26900584795321636</c:v>
                </c:pt>
                <c:pt idx="6">
                  <c:v>0.29239766081871343</c:v>
                </c:pt>
                <c:pt idx="7">
                  <c:v>0.29239766081871343</c:v>
                </c:pt>
                <c:pt idx="8">
                  <c:v>0.29239766081871343</c:v>
                </c:pt>
                <c:pt idx="9">
                  <c:v>0.2982456140350877</c:v>
                </c:pt>
                <c:pt idx="10">
                  <c:v>0.31578947368421051</c:v>
                </c:pt>
                <c:pt idx="11">
                  <c:v>0.31578947368421051</c:v>
                </c:pt>
                <c:pt idx="12">
                  <c:v>0.32748538011695905</c:v>
                </c:pt>
                <c:pt idx="13">
                  <c:v>0.34502923976608185</c:v>
                </c:pt>
                <c:pt idx="14">
                  <c:v>0.38596491228070179</c:v>
                </c:pt>
                <c:pt idx="15">
                  <c:v>0.40935672514619881</c:v>
                </c:pt>
                <c:pt idx="16">
                  <c:v>0.4210526315789474</c:v>
                </c:pt>
                <c:pt idx="17">
                  <c:v>0.45029239766081874</c:v>
                </c:pt>
                <c:pt idx="18">
                  <c:v>0.51461988304093564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917392"/>
        <c:axId val="485919568"/>
      </c:barChart>
      <c:catAx>
        <c:axId val="48591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19568"/>
        <c:crosses val="autoZero"/>
        <c:auto val="1"/>
        <c:lblAlgn val="ctr"/>
        <c:lblOffset val="100"/>
        <c:noMultiLvlLbl val="0"/>
      </c:catAx>
      <c:valAx>
        <c:axId val="48591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1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26120631979825"/>
          <c:y val="3.8277517205702882E-2"/>
          <c:w val="0.58544310637640884"/>
          <c:h val="0.71160480066373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Children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Other</c:v>
                </c:pt>
                <c:pt idx="1">
                  <c:v>Skateboard park</c:v>
                </c:pt>
                <c:pt idx="2">
                  <c:v>Baseball field</c:v>
                </c:pt>
                <c:pt idx="3">
                  <c:v>Bike path</c:v>
                </c:pt>
                <c:pt idx="4">
                  <c:v>Basketball Court</c:v>
                </c:pt>
                <c:pt idx="5">
                  <c:v>Playground/Tot Lot</c:v>
                </c:pt>
                <c:pt idx="6">
                  <c:v>Water Spray Area</c:v>
                </c:pt>
                <c:pt idx="7">
                  <c:v>Picnic/barbeque area</c:v>
                </c:pt>
                <c:pt idx="8">
                  <c:v>Swimming pool</c:v>
                </c:pt>
                <c:pt idx="9">
                  <c:v>Walking/running path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5.0632911392405069E-2</c:v>
                </c:pt>
                <c:pt idx="1">
                  <c:v>0.16455696202531644</c:v>
                </c:pt>
                <c:pt idx="2">
                  <c:v>0.22784810126582278</c:v>
                </c:pt>
                <c:pt idx="3">
                  <c:v>0.30379746835443039</c:v>
                </c:pt>
                <c:pt idx="4">
                  <c:v>0.55696202531645567</c:v>
                </c:pt>
                <c:pt idx="5">
                  <c:v>0.670886075949367</c:v>
                </c:pt>
                <c:pt idx="6">
                  <c:v>0.59493670886075944</c:v>
                </c:pt>
                <c:pt idx="7">
                  <c:v>0.58227848101265822</c:v>
                </c:pt>
                <c:pt idx="8">
                  <c:v>0.64556962025316456</c:v>
                </c:pt>
                <c:pt idx="9">
                  <c:v>0.69620253164556956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Children at Home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Other</c:v>
                </c:pt>
                <c:pt idx="1">
                  <c:v>Skateboard park</c:v>
                </c:pt>
                <c:pt idx="2">
                  <c:v>Baseball field</c:v>
                </c:pt>
                <c:pt idx="3">
                  <c:v>Bike path</c:v>
                </c:pt>
                <c:pt idx="4">
                  <c:v>Basketball Court</c:v>
                </c:pt>
                <c:pt idx="5">
                  <c:v>Playground/Tot Lot</c:v>
                </c:pt>
                <c:pt idx="6">
                  <c:v>Water Spray Area</c:v>
                </c:pt>
                <c:pt idx="7">
                  <c:v>Picnic/barbeque area</c:v>
                </c:pt>
                <c:pt idx="8">
                  <c:v>Swimming pool</c:v>
                </c:pt>
                <c:pt idx="9">
                  <c:v>Walking/running path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6.0240963855421686E-2</c:v>
                </c:pt>
                <c:pt idx="1">
                  <c:v>7.2289156626506021E-2</c:v>
                </c:pt>
                <c:pt idx="2">
                  <c:v>0.15662650602409639</c:v>
                </c:pt>
                <c:pt idx="3">
                  <c:v>0.20481927710843373</c:v>
                </c:pt>
                <c:pt idx="4">
                  <c:v>0.31325301204819278</c:v>
                </c:pt>
                <c:pt idx="5">
                  <c:v>0.3253012048192771</c:v>
                </c:pt>
                <c:pt idx="6">
                  <c:v>0.40963855421686746</c:v>
                </c:pt>
                <c:pt idx="7">
                  <c:v>0.54216867469879515</c:v>
                </c:pt>
                <c:pt idx="8">
                  <c:v>0.50602409638554213</c:v>
                </c:pt>
                <c:pt idx="9">
                  <c:v>0.60240963855421692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921744"/>
        <c:axId val="485922832"/>
      </c:barChart>
      <c:catAx>
        <c:axId val="48592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2832"/>
        <c:crosses val="autoZero"/>
        <c:auto val="1"/>
        <c:lblAlgn val="ctr"/>
        <c:lblOffset val="100"/>
        <c:noMultiLvlLbl val="0"/>
      </c:catAx>
      <c:valAx>
        <c:axId val="48592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6612923384577"/>
          <c:y val="0.84424520385601365"/>
          <c:w val="0.65508668641190493"/>
          <c:h val="8.537896218733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Concerned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Prostitution</c:v>
                </c:pt>
                <c:pt idx="1">
                  <c:v>Transient/homeless population</c:v>
                </c:pt>
                <c:pt idx="2">
                  <c:v>Child abuse/neglect</c:v>
                </c:pt>
                <c:pt idx="3">
                  <c:v>Domestic violence</c:v>
                </c:pt>
                <c:pt idx="4">
                  <c:v>Gang Activity</c:v>
                </c:pt>
                <c:pt idx="5">
                  <c:v>Juvenile delinquency</c:v>
                </c:pt>
                <c:pt idx="6">
                  <c:v>Theft</c:v>
                </c:pt>
                <c:pt idx="7">
                  <c:v>Traffic</c:v>
                </c:pt>
                <c:pt idx="8">
                  <c:v>Drug use</c:v>
                </c:pt>
                <c:pt idx="9">
                  <c:v>Drug dealing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0.19047619047619047</c:v>
                </c:pt>
                <c:pt idx="1">
                  <c:v>0.21428571428571427</c:v>
                </c:pt>
                <c:pt idx="2">
                  <c:v>0.25</c:v>
                </c:pt>
                <c:pt idx="3">
                  <c:v>0.39285714285714285</c:v>
                </c:pt>
                <c:pt idx="4">
                  <c:v>0.43452380952380948</c:v>
                </c:pt>
                <c:pt idx="5">
                  <c:v>0.4642857142857143</c:v>
                </c:pt>
                <c:pt idx="6">
                  <c:v>0.48214285714285715</c:v>
                </c:pt>
                <c:pt idx="7">
                  <c:v>0.50595238095238093</c:v>
                </c:pt>
                <c:pt idx="8">
                  <c:v>0.59523809523809523</c:v>
                </c:pt>
                <c:pt idx="9">
                  <c:v>0.72023809523809523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72176"/>
        <c:axId val="487976528"/>
      </c:barChart>
      <c:catAx>
        <c:axId val="48797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6528"/>
        <c:crosses val="autoZero"/>
        <c:auto val="1"/>
        <c:lblAlgn val="ctr"/>
        <c:lblOffset val="100"/>
        <c:noMultiLvlLbl val="0"/>
      </c:catAx>
      <c:valAx>
        <c:axId val="48797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 Indicating Activity Could Be Successful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Could Be Successful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Fencing and gates</c:v>
                </c:pt>
                <c:pt idx="1">
                  <c:v>Better street lighting</c:v>
                </c:pt>
                <c:pt idx="2">
                  <c:v>Better relations with police</c:v>
                </c:pt>
                <c:pt idx="3">
                  <c:v>Crime watch program</c:v>
                </c:pt>
                <c:pt idx="4">
                  <c:v>More visible police patrol</c:v>
                </c:pt>
                <c:pt idx="5">
                  <c:v>Better security systems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0.31818181818181818</c:v>
                </c:pt>
                <c:pt idx="1">
                  <c:v>0.48863636363636365</c:v>
                </c:pt>
                <c:pt idx="2">
                  <c:v>0.49431818181818182</c:v>
                </c:pt>
                <c:pt idx="3">
                  <c:v>0.51704545454545459</c:v>
                </c:pt>
                <c:pt idx="4">
                  <c:v>0.61931818181818177</c:v>
                </c:pt>
                <c:pt idx="5">
                  <c:v>0.65909090909090906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83056"/>
        <c:axId val="487975440"/>
      </c:barChart>
      <c:catAx>
        <c:axId val="48798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5440"/>
        <c:crosses val="autoZero"/>
        <c:auto val="1"/>
        <c:lblAlgn val="ctr"/>
        <c:lblOffset val="100"/>
        <c:noMultiLvlLbl val="0"/>
      </c:catAx>
      <c:valAx>
        <c:axId val="48797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8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Victim assistance</c:v>
                </c:pt>
                <c:pt idx="1">
                  <c:v>Increase enforcement</c:v>
                </c:pt>
                <c:pt idx="2">
                  <c:v>Community Policing</c:v>
                </c:pt>
                <c:pt idx="3">
                  <c:v>Crime prevention advice</c:v>
                </c:pt>
                <c:pt idx="4">
                  <c:v>Increase in police presence</c:v>
                </c:pt>
                <c:pt idx="5">
                  <c:v>Working with youth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0.28488372093023256</c:v>
                </c:pt>
                <c:pt idx="1">
                  <c:v>0.31395348837209303</c:v>
                </c:pt>
                <c:pt idx="2">
                  <c:v>0.32558139534883723</c:v>
                </c:pt>
                <c:pt idx="3">
                  <c:v>0.37790697674418605</c:v>
                </c:pt>
                <c:pt idx="4">
                  <c:v>0.43023255813953493</c:v>
                </c:pt>
                <c:pt idx="5">
                  <c:v>0.46511627906976744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72720"/>
        <c:axId val="487981968"/>
      </c:barChart>
      <c:catAx>
        <c:axId val="48797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81968"/>
        <c:crosses val="autoZero"/>
        <c:auto val="1"/>
        <c:lblAlgn val="ctr"/>
        <c:lblOffset val="100"/>
        <c:noMultiLvlLbl val="0"/>
      </c:catAx>
      <c:valAx>
        <c:axId val="48798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Nearby to family/friends</c:v>
                </c:pt>
                <c:pt idx="1">
                  <c:v>Parks</c:v>
                </c:pt>
                <c:pt idx="2">
                  <c:v>Shopping/retail stores</c:v>
                </c:pt>
                <c:pt idx="3">
                  <c:v>Youth programs</c:v>
                </c:pt>
                <c:pt idx="4">
                  <c:v>Location</c:v>
                </c:pt>
                <c:pt idx="5">
                  <c:v>Places of worship</c:v>
                </c:pt>
                <c:pt idx="6">
                  <c:v>Schools</c:v>
                </c:pt>
                <c:pt idx="7">
                  <c:v>Affordability</c:v>
                </c:pt>
                <c:pt idx="8">
                  <c:v>Public transportation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0.23529411764705885</c:v>
                </c:pt>
                <c:pt idx="1">
                  <c:v>0.23529411764705885</c:v>
                </c:pt>
                <c:pt idx="2">
                  <c:v>0.2411764705882353</c:v>
                </c:pt>
                <c:pt idx="3">
                  <c:v>0.25294117647058822</c:v>
                </c:pt>
                <c:pt idx="4">
                  <c:v>0.27058823529411763</c:v>
                </c:pt>
                <c:pt idx="5">
                  <c:v>0.3</c:v>
                </c:pt>
                <c:pt idx="6">
                  <c:v>0.32352941176470584</c:v>
                </c:pt>
                <c:pt idx="7">
                  <c:v>0.42941176470588233</c:v>
                </c:pt>
                <c:pt idx="8">
                  <c:v>0.51764705882352946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82512"/>
        <c:axId val="487977072"/>
      </c:barChart>
      <c:catAx>
        <c:axId val="48798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7072"/>
        <c:crosses val="autoZero"/>
        <c:auto val="1"/>
        <c:lblAlgn val="ctr"/>
        <c:lblOffset val="100"/>
        <c:noMultiLvlLbl val="0"/>
      </c:catAx>
      <c:valAx>
        <c:axId val="48797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8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01670011836762"/>
          <c:y val="3.8277517205702882E-2"/>
          <c:w val="0.33968761257783953"/>
          <c:h val="0.858349622512988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Not enough green areas/parks</c:v>
                </c:pt>
                <c:pt idx="1">
                  <c:v>Not enough childcare options</c:v>
                </c:pt>
                <c:pt idx="2">
                  <c:v>Poor quality schools</c:v>
                </c:pt>
                <c:pt idx="3">
                  <c:v>Distance</c:v>
                </c:pt>
                <c:pt idx="4">
                  <c:v> Lack of social services</c:v>
                </c:pt>
                <c:pt idx="5">
                  <c:v>People are not friendly</c:v>
                </c:pt>
                <c:pt idx="6">
                  <c:v>Lack of community center</c:v>
                </c:pt>
                <c:pt idx="7">
                  <c:v>Not enough recreational facilities</c:v>
                </c:pt>
                <c:pt idx="8">
                  <c:v>Unemployment</c:v>
                </c:pt>
                <c:pt idx="9">
                  <c:v>Crime/Violence in the homes</c:v>
                </c:pt>
                <c:pt idx="10">
                  <c:v>Poor street lighting/street layout</c:v>
                </c:pt>
                <c:pt idx="11">
                  <c:v>Crime/Viiolence on the streets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0.19767441860465115</c:v>
                </c:pt>
                <c:pt idx="1">
                  <c:v>0.21511627906976746</c:v>
                </c:pt>
                <c:pt idx="2">
                  <c:v>0.22093023255813954</c:v>
                </c:pt>
                <c:pt idx="3">
                  <c:v>0.23837209302325582</c:v>
                </c:pt>
                <c:pt idx="4">
                  <c:v>0.25</c:v>
                </c:pt>
                <c:pt idx="5">
                  <c:v>0.29651162790697677</c:v>
                </c:pt>
                <c:pt idx="6">
                  <c:v>0.30232558139534882</c:v>
                </c:pt>
                <c:pt idx="7">
                  <c:v>0.37209302325581395</c:v>
                </c:pt>
                <c:pt idx="8">
                  <c:v>0.38372093023255816</c:v>
                </c:pt>
                <c:pt idx="9">
                  <c:v>0.40116279069767447</c:v>
                </c:pt>
                <c:pt idx="10">
                  <c:v>0.40116279069767447</c:v>
                </c:pt>
                <c:pt idx="11">
                  <c:v>0.76162790697674421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78160"/>
        <c:axId val="487978704"/>
      </c:barChart>
      <c:catAx>
        <c:axId val="48797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8704"/>
        <c:crosses val="autoZero"/>
        <c:auto val="1"/>
        <c:lblAlgn val="ctr"/>
        <c:lblOffset val="100"/>
        <c:noMultiLvlLbl val="0"/>
      </c:catAx>
      <c:valAx>
        <c:axId val="48797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82137783235813"/>
          <c:y val="2.7777777777777776E-2"/>
          <c:w val="0.60054480001926369"/>
          <c:h val="0.912356637238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 Bank</c:v>
                </c:pt>
                <c:pt idx="1">
                  <c:v> Library</c:v>
                </c:pt>
                <c:pt idx="2">
                  <c:v> Church</c:v>
                </c:pt>
                <c:pt idx="3">
                  <c:v> Bookstore</c:v>
                </c:pt>
                <c:pt idx="4">
                  <c:v> Pharmacy/drug store</c:v>
                </c:pt>
                <c:pt idx="5">
                  <c:v> Clinic/hospital</c:v>
                </c:pt>
                <c:pt idx="6">
                  <c:v> Social Services</c:v>
                </c:pt>
                <c:pt idx="7">
                  <c:v> Movie theatre</c:v>
                </c:pt>
                <c:pt idx="8">
                  <c:v> Beauty salon/Barber shop</c:v>
                </c:pt>
                <c:pt idx="9">
                  <c:v> Childcare</c:v>
                </c:pt>
                <c:pt idx="10">
                  <c:v>Large Retail</c:v>
                </c:pt>
                <c:pt idx="11">
                  <c:v> Farmers Market</c:v>
                </c:pt>
                <c:pt idx="12">
                  <c:v> Clothing</c:v>
                </c:pt>
                <c:pt idx="13">
                  <c:v> Restaurants</c:v>
                </c:pt>
                <c:pt idx="14">
                  <c:v> Laundromat</c:v>
                </c:pt>
                <c:pt idx="15">
                  <c:v>Grocery Store</c:v>
                </c:pt>
              </c:strCache>
            </c:strRef>
          </c:cat>
          <c:val>
            <c:numRef>
              <c:f>Sheet1!$B$2:$B$17</c:f>
              <c:numCache>
                <c:formatCode>###0%</c:formatCode>
                <c:ptCount val="16"/>
                <c:pt idx="0">
                  <c:v>0.22093023255813954</c:v>
                </c:pt>
                <c:pt idx="1">
                  <c:v>0.24418604651162792</c:v>
                </c:pt>
                <c:pt idx="2">
                  <c:v>0.24418604651162792</c:v>
                </c:pt>
                <c:pt idx="3">
                  <c:v>0.25</c:v>
                </c:pt>
                <c:pt idx="4">
                  <c:v>0.2558139534883721</c:v>
                </c:pt>
                <c:pt idx="5">
                  <c:v>0.26162790697674415</c:v>
                </c:pt>
                <c:pt idx="6">
                  <c:v>0.30232558139534882</c:v>
                </c:pt>
                <c:pt idx="7">
                  <c:v>0.31395348837209303</c:v>
                </c:pt>
                <c:pt idx="8">
                  <c:v>0.31976744186046513</c:v>
                </c:pt>
                <c:pt idx="9">
                  <c:v>0.33139534883720928</c:v>
                </c:pt>
                <c:pt idx="10">
                  <c:v>0.34302325581395349</c:v>
                </c:pt>
                <c:pt idx="11">
                  <c:v>0.34302325581395349</c:v>
                </c:pt>
                <c:pt idx="12">
                  <c:v>0.42441860465116277</c:v>
                </c:pt>
                <c:pt idx="13">
                  <c:v>0.5058139534883721</c:v>
                </c:pt>
                <c:pt idx="14">
                  <c:v>0.55232558139534882</c:v>
                </c:pt>
                <c:pt idx="15">
                  <c:v>0.68604651162790697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83600"/>
        <c:axId val="487973264"/>
      </c:barChart>
      <c:catAx>
        <c:axId val="48798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3264"/>
        <c:crosses val="autoZero"/>
        <c:auto val="1"/>
        <c:lblAlgn val="ctr"/>
        <c:lblOffset val="100"/>
        <c:noMultiLvlLbl val="0"/>
      </c:catAx>
      <c:valAx>
        <c:axId val="48797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8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Quality special need education</c:v>
                </c:pt>
                <c:pt idx="1">
                  <c:v>Health care costs</c:v>
                </c:pt>
                <c:pt idx="2">
                  <c:v>Family connections</c:v>
                </c:pt>
                <c:pt idx="3">
                  <c:v>Living independently</c:v>
                </c:pt>
                <c:pt idx="4">
                  <c:v>Housing options</c:v>
                </c:pt>
                <c:pt idx="5">
                  <c:v>Quality health care</c:v>
                </c:pt>
                <c:pt idx="6">
                  <c:v>Prescription drug costs</c:v>
                </c:pt>
                <c:pt idx="7">
                  <c:v>Social supports</c:v>
                </c:pt>
                <c:pt idx="8">
                  <c:v>Crime/personal safety</c:v>
                </c:pt>
                <c:pt idx="9">
                  <c:v>Mobility issues</c:v>
                </c:pt>
                <c:pt idx="10">
                  <c:v>Transportation</c:v>
                </c:pt>
              </c:strCache>
            </c:strRef>
          </c:cat>
          <c:val>
            <c:numRef>
              <c:f>Sheet1!$B$2:$B$12</c:f>
              <c:numCache>
                <c:formatCode>###0%</c:formatCode>
                <c:ptCount val="11"/>
                <c:pt idx="0">
                  <c:v>0.15</c:v>
                </c:pt>
                <c:pt idx="1">
                  <c:v>0.22500000000000001</c:v>
                </c:pt>
                <c:pt idx="2">
                  <c:v>0.22500000000000001</c:v>
                </c:pt>
                <c:pt idx="3">
                  <c:v>0.25</c:v>
                </c:pt>
                <c:pt idx="4">
                  <c:v>0.25</c:v>
                </c:pt>
                <c:pt idx="5">
                  <c:v>0.27500000000000002</c:v>
                </c:pt>
                <c:pt idx="6">
                  <c:v>0.3</c:v>
                </c:pt>
                <c:pt idx="7">
                  <c:v>0.3</c:v>
                </c:pt>
                <c:pt idx="8">
                  <c:v>0.35</c:v>
                </c:pt>
                <c:pt idx="9">
                  <c:v>0.42499999999999999</c:v>
                </c:pt>
                <c:pt idx="10">
                  <c:v>0.57499999999999996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79248"/>
        <c:axId val="487980880"/>
      </c:barChart>
      <c:catAx>
        <c:axId val="48797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80880"/>
        <c:crosses val="autoZero"/>
        <c:auto val="1"/>
        <c:lblAlgn val="ctr"/>
        <c:lblOffset val="100"/>
        <c:noMultiLvlLbl val="0"/>
      </c:catAx>
      <c:valAx>
        <c:axId val="48798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574262775976528"/>
          <c:y val="4.1757291497130422E-2"/>
          <c:w val="0.37755390870258865"/>
          <c:h val="0.85486984822156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Homemaker services</c:v>
                </c:pt>
                <c:pt idx="1">
                  <c:v>In-home health assistance</c:v>
                </c:pt>
                <c:pt idx="2">
                  <c:v>Home visits from a social worker</c:v>
                </c:pt>
                <c:pt idx="3">
                  <c:v>Assistance with paying bills/handling finances</c:v>
                </c:pt>
                <c:pt idx="4">
                  <c:v>Assistance with grocery shopping</c:v>
                </c:pt>
                <c:pt idx="5">
                  <c:v>Transportation services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0.1388888888888889</c:v>
                </c:pt>
                <c:pt idx="1">
                  <c:v>0.16666666666666669</c:v>
                </c:pt>
                <c:pt idx="2">
                  <c:v>0.16666666666666669</c:v>
                </c:pt>
                <c:pt idx="3">
                  <c:v>0.19444444444444442</c:v>
                </c:pt>
                <c:pt idx="4">
                  <c:v>0.22222222222222221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969456"/>
        <c:axId val="479978096"/>
      </c:barChart>
      <c:catAx>
        <c:axId val="48796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78096"/>
        <c:crosses val="autoZero"/>
        <c:auto val="1"/>
        <c:lblAlgn val="ctr"/>
        <c:lblOffset val="100"/>
        <c:noMultiLvlLbl val="0"/>
      </c:catAx>
      <c:valAx>
        <c:axId val="47997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6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59967677651405"/>
          <c:y val="0.1042606557983069"/>
          <c:w val="0.67106724506658888"/>
          <c:h val="0.7544935492218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Interested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Personal Services</c:v>
                </c:pt>
                <c:pt idx="1">
                  <c:v>Computer/Technology</c:v>
                </c:pt>
                <c:pt idx="2">
                  <c:v>Administrative</c:v>
                </c:pt>
                <c:pt idx="3">
                  <c:v>Construction</c:v>
                </c:pt>
                <c:pt idx="4">
                  <c:v>Education</c:v>
                </c:pt>
                <c:pt idx="5">
                  <c:v>Other</c:v>
                </c:pt>
                <c:pt idx="6">
                  <c:v>Self Employed</c:v>
                </c:pt>
                <c:pt idx="7">
                  <c:v>Transportation</c:v>
                </c:pt>
                <c:pt idx="8">
                  <c:v>Maintenance</c:v>
                </c:pt>
                <c:pt idx="9">
                  <c:v>Childcare</c:v>
                </c:pt>
                <c:pt idx="10">
                  <c:v>Retail/Sales</c:v>
                </c:pt>
                <c:pt idx="11">
                  <c:v>Manufacturing</c:v>
                </c:pt>
                <c:pt idx="12">
                  <c:v>Health/Medical</c:v>
                </c:pt>
                <c:pt idx="13">
                  <c:v>Hospitality</c:v>
                </c:pt>
                <c:pt idx="14">
                  <c:v>Food Industry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6.6666666666666666E-2</c:v>
                </c:pt>
                <c:pt idx="1">
                  <c:v>9.3333333333333338E-2</c:v>
                </c:pt>
                <c:pt idx="2">
                  <c:v>0.10666666666666667</c:v>
                </c:pt>
                <c:pt idx="3">
                  <c:v>0.13333333333333333</c:v>
                </c:pt>
                <c:pt idx="4">
                  <c:v>0.14000000000000001</c:v>
                </c:pt>
                <c:pt idx="5">
                  <c:v>0.15333333333333332</c:v>
                </c:pt>
                <c:pt idx="6">
                  <c:v>0.15333333333333332</c:v>
                </c:pt>
                <c:pt idx="7">
                  <c:v>0.16666666666666666</c:v>
                </c:pt>
                <c:pt idx="8">
                  <c:v>0.2</c:v>
                </c:pt>
                <c:pt idx="9">
                  <c:v>0.21333333333333335</c:v>
                </c:pt>
                <c:pt idx="10">
                  <c:v>0.28666666666666668</c:v>
                </c:pt>
                <c:pt idx="11">
                  <c:v>0.29333333333333333</c:v>
                </c:pt>
                <c:pt idx="12">
                  <c:v>0.3</c:v>
                </c:pt>
                <c:pt idx="13">
                  <c:v>0.34</c:v>
                </c:pt>
                <c:pt idx="14">
                  <c:v>0.44666666666666666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3973872"/>
        <c:axId val="393974960"/>
      </c:barChart>
      <c:catAx>
        <c:axId val="393973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74960"/>
        <c:crosses val="autoZero"/>
        <c:auto val="1"/>
        <c:lblAlgn val="ctr"/>
        <c:lblOffset val="100"/>
        <c:noMultiLvlLbl val="0"/>
      </c:catAx>
      <c:valAx>
        <c:axId val="39397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7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Family connections</c:v>
                </c:pt>
                <c:pt idx="1">
                  <c:v> Quality health care</c:v>
                </c:pt>
                <c:pt idx="2">
                  <c:v> Housing options</c:v>
                </c:pt>
                <c:pt idx="3">
                  <c:v> Health care costs</c:v>
                </c:pt>
                <c:pt idx="4">
                  <c:v> Health concerns</c:v>
                </c:pt>
                <c:pt idx="5">
                  <c:v> Prescription drug costs</c:v>
                </c:pt>
                <c:pt idx="6">
                  <c:v> Transportation</c:v>
                </c:pt>
                <c:pt idx="7">
                  <c:v> Living independently</c:v>
                </c:pt>
                <c:pt idx="8">
                  <c:v> Crime/personal safety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0.33333333333333337</c:v>
                </c:pt>
                <c:pt idx="3">
                  <c:v>0.375</c:v>
                </c:pt>
                <c:pt idx="4">
                  <c:v>0.375</c:v>
                </c:pt>
                <c:pt idx="5">
                  <c:v>0.41666666666666663</c:v>
                </c:pt>
                <c:pt idx="6">
                  <c:v>0.41666666666666663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9975920"/>
        <c:axId val="479971024"/>
      </c:barChart>
      <c:catAx>
        <c:axId val="47997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71024"/>
        <c:crosses val="autoZero"/>
        <c:auto val="1"/>
        <c:lblAlgn val="ctr"/>
        <c:lblOffset val="100"/>
        <c:noMultiLvlLbl val="0"/>
      </c:catAx>
      <c:valAx>
        <c:axId val="47997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7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Homemaker services</c:v>
                </c:pt>
                <c:pt idx="1">
                  <c:v>Home visits from a social worker</c:v>
                </c:pt>
                <c:pt idx="2">
                  <c:v>Assistance with paying bills/handling finances</c:v>
                </c:pt>
                <c:pt idx="3">
                  <c:v>In-home assistance with personal care</c:v>
                </c:pt>
                <c:pt idx="4">
                  <c:v>Assistance with grocery shopping</c:v>
                </c:pt>
                <c:pt idx="5">
                  <c:v>Transportation services</c:v>
                </c:pt>
                <c:pt idx="6">
                  <c:v>None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0.1111111111111111</c:v>
                </c:pt>
                <c:pt idx="1">
                  <c:v>0.1111111111111111</c:v>
                </c:pt>
                <c:pt idx="2">
                  <c:v>0.16666666666666669</c:v>
                </c:pt>
                <c:pt idx="3">
                  <c:v>0.22222222222222221</c:v>
                </c:pt>
                <c:pt idx="4">
                  <c:v>0.22222222222222221</c:v>
                </c:pt>
                <c:pt idx="5">
                  <c:v>0.38888888888888884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9983536"/>
        <c:axId val="479982992"/>
      </c:barChart>
      <c:catAx>
        <c:axId val="47998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82992"/>
        <c:crosses val="autoZero"/>
        <c:auto val="1"/>
        <c:lblAlgn val="ctr"/>
        <c:lblOffset val="100"/>
        <c:noMultiLvlLbl val="0"/>
      </c:catAx>
      <c:valAx>
        <c:axId val="47998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Barriers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Language Issues</c:v>
                </c:pt>
                <c:pt idx="1">
                  <c:v>Racial Discrimination</c:v>
                </c:pt>
                <c:pt idx="2">
                  <c:v>Caring for a family member who is sick or disabled</c:v>
                </c:pt>
                <c:pt idx="3">
                  <c:v>Location</c:v>
                </c:pt>
                <c:pt idx="4">
                  <c:v>Lack of job opportunities</c:v>
                </c:pt>
                <c:pt idx="5">
                  <c:v>Worries about loss of benefits</c:v>
                </c:pt>
                <c:pt idx="6">
                  <c:v>Lack of child care</c:v>
                </c:pt>
                <c:pt idx="7">
                  <c:v>Lack of job experience or skills</c:v>
                </c:pt>
                <c:pt idx="8">
                  <c:v>Health problems</c:v>
                </c:pt>
                <c:pt idx="9">
                  <c:v>Education</c:v>
                </c:pt>
                <c:pt idx="10">
                  <c:v>Criminal record</c:v>
                </c:pt>
                <c:pt idx="11">
                  <c:v>Lack of transportation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4.1666666666666664E-2</c:v>
                </c:pt>
                <c:pt idx="1">
                  <c:v>5.9523809523809521E-2</c:v>
                </c:pt>
                <c:pt idx="2">
                  <c:v>8.3333333333333329E-2</c:v>
                </c:pt>
                <c:pt idx="3">
                  <c:v>0.21428571428571427</c:v>
                </c:pt>
                <c:pt idx="4">
                  <c:v>0.25</c:v>
                </c:pt>
                <c:pt idx="5">
                  <c:v>0.25595238095238093</c:v>
                </c:pt>
                <c:pt idx="6">
                  <c:v>0.29761904761904762</c:v>
                </c:pt>
                <c:pt idx="7">
                  <c:v>0.31547619047619047</c:v>
                </c:pt>
                <c:pt idx="8">
                  <c:v>0.32142857142857145</c:v>
                </c:pt>
                <c:pt idx="9">
                  <c:v>0.32738095238095238</c:v>
                </c:pt>
                <c:pt idx="10">
                  <c:v>0.33333333333333331</c:v>
                </c:pt>
                <c:pt idx="11">
                  <c:v>0.67261904761904767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axId val="353619584"/>
        <c:axId val="353616864"/>
      </c:barChart>
      <c:catAx>
        <c:axId val="35361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16864"/>
        <c:crosses val="autoZero"/>
        <c:auto val="1"/>
        <c:lblAlgn val="ctr"/>
        <c:lblOffset val="100"/>
        <c:noMultiLvlLbl val="0"/>
      </c:catAx>
      <c:valAx>
        <c:axId val="35361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1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Do not access the internet.</c:v>
                </c:pt>
                <c:pt idx="1">
                  <c:v>School</c:v>
                </c:pt>
                <c:pt idx="2">
                  <c:v>Community Center</c:v>
                </c:pt>
                <c:pt idx="3">
                  <c:v>Church</c:v>
                </c:pt>
                <c:pt idx="4">
                  <c:v>Other</c:v>
                </c:pt>
                <c:pt idx="5">
                  <c:v>Job Center</c:v>
                </c:pt>
                <c:pt idx="6">
                  <c:v>Do not access the internet.</c:v>
                </c:pt>
                <c:pt idx="7">
                  <c:v>Cellphone/Data Plan</c:v>
                </c:pt>
                <c:pt idx="8">
                  <c:v>Library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0.11</c:v>
                </c:pt>
                <c:pt idx="1">
                  <c:v>7.0921985815602835E-3</c:v>
                </c:pt>
                <c:pt idx="2">
                  <c:v>2.8368794326241134E-2</c:v>
                </c:pt>
                <c:pt idx="3">
                  <c:v>4.9645390070921981E-2</c:v>
                </c:pt>
                <c:pt idx="4">
                  <c:v>7.8014184397163122E-2</c:v>
                </c:pt>
                <c:pt idx="5">
                  <c:v>9.9290780141843962E-2</c:v>
                </c:pt>
                <c:pt idx="6">
                  <c:v>0.12056737588652482</c:v>
                </c:pt>
                <c:pt idx="7">
                  <c:v>0.33333333333333337</c:v>
                </c:pt>
                <c:pt idx="8">
                  <c:v>0.62411347517730498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146656"/>
        <c:axId val="82147200"/>
      </c:barChart>
      <c:catAx>
        <c:axId val="8214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7200"/>
        <c:crosses val="autoZero"/>
        <c:auto val="1"/>
        <c:lblAlgn val="ctr"/>
        <c:lblOffset val="100"/>
        <c:noMultiLvlLbl val="0"/>
      </c:catAx>
      <c:valAx>
        <c:axId val="8214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Usual Method of Transportation by % Indicating Transportation is a Barrier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Indicating  _  is their usual method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Bus</c:v>
                </c:pt>
                <c:pt idx="1">
                  <c:v>Friends or Family Car</c:v>
                </c:pt>
                <c:pt idx="2">
                  <c:v>Walk</c:v>
                </c:pt>
                <c:pt idx="3">
                  <c:v>Own Car</c:v>
                </c:pt>
                <c:pt idx="4">
                  <c:v>Taxi</c:v>
                </c:pt>
                <c:pt idx="5">
                  <c:v>Bike</c:v>
                </c:pt>
                <c:pt idx="6">
                  <c:v>All Respondents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0.55214723926380371</c:v>
                </c:pt>
                <c:pt idx="1">
                  <c:v>0.44785276073619634</c:v>
                </c:pt>
                <c:pt idx="2">
                  <c:v>0.29447852760736198</c:v>
                </c:pt>
                <c:pt idx="3">
                  <c:v>0.21472392638036811</c:v>
                </c:pt>
                <c:pt idx="4">
                  <c:v>4.9079754601226995E-2</c:v>
                </c:pt>
                <c:pt idx="5">
                  <c:v>4.2944785276073622E-2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Indicating Transportation is a Barrier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Bus</c:v>
                </c:pt>
                <c:pt idx="1">
                  <c:v>Friends or Family Car</c:v>
                </c:pt>
                <c:pt idx="2">
                  <c:v>Walk</c:v>
                </c:pt>
                <c:pt idx="3">
                  <c:v>Own Car</c:v>
                </c:pt>
                <c:pt idx="4">
                  <c:v>Taxi</c:v>
                </c:pt>
                <c:pt idx="5">
                  <c:v>Bike</c:v>
                </c:pt>
                <c:pt idx="6">
                  <c:v>All Respondents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0.64444444444444449</c:v>
                </c:pt>
                <c:pt idx="1">
                  <c:v>0.57534246575342463</c:v>
                </c:pt>
                <c:pt idx="2">
                  <c:v>0.60416666666666663</c:v>
                </c:pt>
                <c:pt idx="3">
                  <c:v>0.11428571428571428</c:v>
                </c:pt>
                <c:pt idx="4">
                  <c:v>0.375</c:v>
                </c:pt>
                <c:pt idx="5">
                  <c:v>0.7142857142857143</c:v>
                </c:pt>
                <c:pt idx="6">
                  <c:v>0.50920245398773001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929904"/>
        <c:axId val="485926640"/>
      </c:barChart>
      <c:catAx>
        <c:axId val="48592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6640"/>
        <c:crosses val="autoZero"/>
        <c:auto val="1"/>
        <c:lblAlgn val="ctr"/>
        <c:lblOffset val="100"/>
        <c:noMultiLvlLbl val="0"/>
      </c:catAx>
      <c:valAx>
        <c:axId val="48592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Banking Based on Usual Way of Getting Around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Checking account at a bank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 Car</c:v>
                </c:pt>
                <c:pt idx="1">
                  <c:v>All Other Means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0.48571428571428571</c:v>
                </c:pt>
                <c:pt idx="1">
                  <c:v>0.33132530120481929</c:v>
                </c:pt>
                <c:pt idx="2">
                  <c:v>0.37795275590551181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Savings account at a bank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Own Car</c:v>
                </c:pt>
                <c:pt idx="1">
                  <c:v>All Other Means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0.22857142857142856</c:v>
                </c:pt>
                <c:pt idx="1">
                  <c:v>0.19879518072289157</c:v>
                </c:pt>
                <c:pt idx="2">
                  <c:v>0.2125984251968504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Check cashing service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 Car</c:v>
                </c:pt>
                <c:pt idx="1">
                  <c:v>All Other Means</c:v>
                </c:pt>
                <c:pt idx="2">
                  <c:v>Total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8.5714285714285715E-2</c:v>
                </c:pt>
                <c:pt idx="1">
                  <c:v>0.13855421686746988</c:v>
                </c:pt>
                <c:pt idx="2">
                  <c:v>0.13385826771653542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friend/family member cashes checks for 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Own Car</c:v>
                </c:pt>
                <c:pt idx="1">
                  <c:v>All Other Means</c:v>
                </c:pt>
                <c:pt idx="2">
                  <c:v>Total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5.7142857142857141E-2</c:v>
                </c:pt>
                <c:pt idx="1">
                  <c:v>4.8192771084337352E-2</c:v>
                </c:pt>
                <c:pt idx="2">
                  <c:v>6.2992125984251968E-2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 Car</c:v>
                </c:pt>
                <c:pt idx="1">
                  <c:v>All Other Means</c:v>
                </c:pt>
                <c:pt idx="2">
                  <c:v>Total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5.7142857142857141E-2</c:v>
                </c:pt>
                <c:pt idx="1">
                  <c:v>0.21686746987951808</c:v>
                </c:pt>
                <c:pt idx="2">
                  <c:v>0.15748031496062992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Prepaid Debit Card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Own Car</c:v>
                </c:pt>
                <c:pt idx="1">
                  <c:v>All Other Means</c:v>
                </c:pt>
                <c:pt idx="2">
                  <c:v>Total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0.17142857142857143</c:v>
                </c:pt>
                <c:pt idx="1">
                  <c:v>2.4096385542168676E-2</c:v>
                </c:pt>
                <c:pt idx="2">
                  <c:v>6.2992125984251968E-2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Own Car</c:v>
                </c:pt>
                <c:pt idx="1">
                  <c:v>All Other Means</c:v>
                </c:pt>
                <c:pt idx="2">
                  <c:v>Total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0.11428571428571428</c:v>
                </c:pt>
                <c:pt idx="1">
                  <c:v>0.10843373493975904</c:v>
                </c:pt>
                <c:pt idx="2">
                  <c:v>0.10236220472440945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921200"/>
        <c:axId val="485927184"/>
      </c:barChart>
      <c:catAx>
        <c:axId val="4859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7184"/>
        <c:crosses val="autoZero"/>
        <c:auto val="1"/>
        <c:lblAlgn val="ctr"/>
        <c:lblOffset val="100"/>
        <c:noMultiLvlLbl val="0"/>
      </c:catAx>
      <c:valAx>
        <c:axId val="48592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Usual Grocery Store by Usual Transport 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 Car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Drexel Foodtown</c:v>
                </c:pt>
                <c:pt idx="1">
                  <c:v>Estridge Grocery</c:v>
                </c:pt>
                <c:pt idx="2">
                  <c:v>Danner Market</c:v>
                </c:pt>
                <c:pt idx="3">
                  <c:v>Food City</c:v>
                </c:pt>
                <c:pt idx="4">
                  <c:v>Westside Supermarket</c:v>
                </c:pt>
                <c:pt idx="5">
                  <c:v>Save-a-Lot</c:v>
                </c:pt>
                <c:pt idx="6">
                  <c:v>Walmart</c:v>
                </c:pt>
                <c:pt idx="7">
                  <c:v>Aldi's</c:v>
                </c:pt>
                <c:pt idx="8">
                  <c:v>Kroger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0.23076923076923075</c:v>
                </c:pt>
                <c:pt idx="1">
                  <c:v>0.23076923076923075</c:v>
                </c:pt>
                <c:pt idx="2">
                  <c:v>0.17948717948717949</c:v>
                </c:pt>
                <c:pt idx="3">
                  <c:v>0.20512820512820515</c:v>
                </c:pt>
                <c:pt idx="4">
                  <c:v>0.30769230769230771</c:v>
                </c:pt>
                <c:pt idx="5">
                  <c:v>0.33333333333333337</c:v>
                </c:pt>
                <c:pt idx="6">
                  <c:v>0.4358974358974359</c:v>
                </c:pt>
                <c:pt idx="7">
                  <c:v>0.58974358974358976</c:v>
                </c:pt>
                <c:pt idx="8">
                  <c:v>0.76923076923076916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Transport Means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Drexel Foodtown</c:v>
                </c:pt>
                <c:pt idx="1">
                  <c:v>Estridge Grocery</c:v>
                </c:pt>
                <c:pt idx="2">
                  <c:v>Danner Market</c:v>
                </c:pt>
                <c:pt idx="3">
                  <c:v>Food City</c:v>
                </c:pt>
                <c:pt idx="4">
                  <c:v>Westside Supermarket</c:v>
                </c:pt>
                <c:pt idx="5">
                  <c:v>Save-a-Lot</c:v>
                </c:pt>
                <c:pt idx="6">
                  <c:v>Walmart</c:v>
                </c:pt>
                <c:pt idx="7">
                  <c:v>Aldi's</c:v>
                </c:pt>
                <c:pt idx="8">
                  <c:v>Kroger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0.13537117903930132</c:v>
                </c:pt>
                <c:pt idx="1">
                  <c:v>0.13973799126637554</c:v>
                </c:pt>
                <c:pt idx="2">
                  <c:v>0.28820960698689957</c:v>
                </c:pt>
                <c:pt idx="3">
                  <c:v>0.35807860262008734</c:v>
                </c:pt>
                <c:pt idx="4">
                  <c:v>0.32314410480349343</c:v>
                </c:pt>
                <c:pt idx="5">
                  <c:v>0.40611353711790393</c:v>
                </c:pt>
                <c:pt idx="6">
                  <c:v>0.49344978165938863</c:v>
                </c:pt>
                <c:pt idx="7">
                  <c:v>0.53275109170305679</c:v>
                </c:pt>
                <c:pt idx="8">
                  <c:v>0.71179039301310043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5925008"/>
        <c:axId val="485930992"/>
      </c:barChart>
      <c:catAx>
        <c:axId val="48592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30992"/>
        <c:crosses val="autoZero"/>
        <c:auto val="1"/>
        <c:lblAlgn val="ctr"/>
        <c:lblOffset val="100"/>
        <c:noMultiLvlLbl val="0"/>
      </c:catAx>
      <c:valAx>
        <c:axId val="48593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Why Not Enough To Eat?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enough time for shopping or cooking</c:v>
                </c:pt>
                <c:pt idx="1">
                  <c:v>Other</c:v>
                </c:pt>
                <c:pt idx="2">
                  <c:v>Too hard to get to the store</c:v>
                </c:pt>
                <c:pt idx="3">
                  <c:v>Not enough money for food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8.7378640776699032E-2</c:v>
                </c:pt>
                <c:pt idx="1">
                  <c:v>9.7087378640776698E-2</c:v>
                </c:pt>
                <c:pt idx="2">
                  <c:v>0.28155339805825241</c:v>
                </c:pt>
                <c:pt idx="3">
                  <c:v>0.75728155339805825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919024"/>
        <c:axId val="485924464"/>
      </c:barChart>
      <c:catAx>
        <c:axId val="48591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4464"/>
        <c:crosses val="autoZero"/>
        <c:auto val="1"/>
        <c:lblAlgn val="ctr"/>
        <c:lblOffset val="100"/>
        <c:noMultiLvlLbl val="0"/>
      </c:catAx>
      <c:valAx>
        <c:axId val="48592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Overall, how would you rate your own/ children's current health?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609195402298902E-2"/>
                  <c:y val="-5.36056185600841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75626762962113E-3"/>
                  <c:y val="2.487562189054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0.11363636363636363</c:v>
                </c:pt>
                <c:pt idx="1">
                  <c:v>0.36931818181818182</c:v>
                </c:pt>
                <c:pt idx="2">
                  <c:v>0.29545454545454547</c:v>
                </c:pt>
                <c:pt idx="3">
                  <c:v>0.22159090909090909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5862068965517293E-2"/>
                  <c:y val="-1.169590643274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437813381481056E-2"/>
                  <c:y val="-2.48756218905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4.9504950495049507E-2</c:v>
                </c:pt>
                <c:pt idx="1">
                  <c:v>6.9306930693069313E-2</c:v>
                </c:pt>
                <c:pt idx="2">
                  <c:v>0.27722772277227725</c:v>
                </c:pt>
                <c:pt idx="3">
                  <c:v>0.60396039603960394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5922288"/>
        <c:axId val="485917936"/>
      </c:barChart>
      <c:catAx>
        <c:axId val="48592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17936"/>
        <c:crosses val="autoZero"/>
        <c:auto val="1"/>
        <c:lblAlgn val="ctr"/>
        <c:lblOffset val="100"/>
        <c:noMultiLvlLbl val="0"/>
      </c:catAx>
      <c:valAx>
        <c:axId val="48591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2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49F4E-D4D4-403E-A6D9-6D29C686344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D1A0-C26F-4882-AFC6-F283A8EE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2E4D48-18E9-4F63-B9E3-20C542C90D30}" type="datetimeFigureOut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8"/>
            <a:ext cx="5607684" cy="4182427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44BA5D6-9EBF-4C61-84A2-EE93EF440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21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BA5D6-9EBF-4C61-84A2-EE93EF4404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BA5D6-9EBF-4C61-84A2-EE93EF4404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BA5D6-9EBF-4C61-84A2-EE93EF4404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BA5D6-9EBF-4C61-84A2-EE93EF4404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1E382-ACDA-491F-ACF5-C26193BD4216}" type="slidenum">
              <a:rPr lang="en-US" altLang="en-US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7D2E59-6734-45D8-8745-77298E27E37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Maybe do this at the end?</a:t>
            </a:r>
          </a:p>
        </p:txBody>
      </p:sp>
    </p:spTree>
    <p:extLst>
      <p:ext uri="{BB962C8B-B14F-4D97-AF65-F5344CB8AC3E}">
        <p14:creationId xmlns:p14="http://schemas.microsoft.com/office/powerpoint/2010/main" val="180454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fld id="{C1514EE2-4212-4BB4-AD70-36C901D30D77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E58EE5DD-C750-47D1-966E-6BC672FCD0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9" descr="chapel dome with cloud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UD cover logo u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8063"/>
            <a:ext cx="1447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19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F9EC8-13D4-494A-8F9A-2B500FF4252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18762-A16A-4C2B-AB79-FFD11EB0A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3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F9EC8-13D4-494A-8F9A-2B500FF4252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18762-A16A-4C2B-AB79-FFD11EB0A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4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F9EC8-13D4-494A-8F9A-2B500FF4252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18762-A16A-4C2B-AB79-FFD11EB0A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F9EC8-13D4-494A-8F9A-2B500FF4252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18762-A16A-4C2B-AB79-FFD11EB0A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6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F9EC8-13D4-494A-8F9A-2B500FF4252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18762-A16A-4C2B-AB79-FFD11EB0A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7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F9EC8-13D4-494A-8F9A-2B500FF4252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18762-A16A-4C2B-AB79-FFD11EB0A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5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DEE48-FBF7-4581-82CD-066919DB32A9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F1758-CC40-4900-9647-D62D82DE35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7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1195A-3E78-4496-B071-6B18A46E804C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25A0D-DB7D-4582-8EEB-CEEF39372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34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83A14-84B5-4669-B81F-C9ADAB691A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43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407D3-1CEB-46E8-B2C3-2536D4E4B4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110EA-C3E8-48B4-BB62-1DB6C4A00394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82951-5501-45E6-AC0C-E3ABB17F5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219200"/>
            <a:ext cx="8534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20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74DD1-12C7-451A-90BB-87764E14CE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ACE86-E45E-49FF-BF61-2EA243631B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AC3FE-5CFD-4515-8573-3213D4282F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14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E3F94-7C02-4936-95F9-002E4E152D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2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13DE-CD83-4C32-9D57-6681CCA4D2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10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9021C-172B-40E0-9A11-9D37E17ADD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62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1EFE4-8920-4139-B7E1-26C8915CEC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38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87518-0A45-4BC7-9155-C841062EDD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86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72D96-9499-42CC-B6B8-8EB0AAC222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8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83A14-84B5-4669-B81F-C9ADAB691A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8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D0482-BBAE-4014-8FCB-C458CE5F80B7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F5187-F979-4115-B08D-51B8ECD25B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55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407D3-1CEB-46E8-B2C3-2536D4E4B4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9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74DD1-12C7-451A-90BB-87764E14CE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37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ACE86-E45E-49FF-BF61-2EA243631B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74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AC3FE-5CFD-4515-8573-3213D4282F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76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E3F94-7C02-4936-95F9-002E4E152D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93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13DE-CD83-4C32-9D57-6681CCA4D2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35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9021C-172B-40E0-9A11-9D37E17ADD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42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1EFE4-8920-4139-B7E1-26C8915CEC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41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87518-0A45-4BC7-9155-C841062EDD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5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72D96-9499-42CC-B6B8-8EB0AAC222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155D9-FA16-47C4-A15E-B7938EE32BF3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CE045-E1E7-4A94-AF16-9B0F861E32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50813" y="3733800"/>
            <a:ext cx="533558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7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AB493-EFF7-4643-961D-53BADAEBC70F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70022-4AD3-425A-9C79-7099CC6E2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219200"/>
            <a:ext cx="8534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3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C8296-7C9B-4F56-8DE1-905E9B75B2B9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57761-A323-4903-A08D-EFAA10A4C4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1219200"/>
            <a:ext cx="8534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3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AEDFC-AE55-4E46-9E14-76113745A7FD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EFC4-9576-4F1C-B42B-A0579D2A0A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7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85023-C441-4665-B304-F6A96D94B029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04B-8414-4F72-B137-95D70BAFB0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9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304A8-D421-4F76-B4E2-5A30F654C1F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EF4DF-5B1D-473A-A8EF-2B486AF256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5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6AF9EC8-13D4-494A-8F9A-2B500FF42521}" type="datetimeFigureOut">
              <a:rPr lang="en-US" smtClean="0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B618762-A16A-4C2B-AB79-FFD11EB0A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26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A436A0A0-D9BE-4E7D-8857-A5ED4FCA3A7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2AD8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A436A0A0-D9BE-4E7D-8857-A5ED4FCA3A7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2AD8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clanton@citywidedev.com" TargetMode="External"/><Relationship Id="rId2" Type="http://schemas.openxmlformats.org/officeDocument/2006/relationships/hyperlink" Target="https://www.research.net/r/HUDChoiceNeighborhood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Kdemasi@citywidedev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7696200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Choice Neighborhoods  </a:t>
            </a:r>
            <a:br>
              <a:rPr lang="en-US" sz="4000" dirty="0" smtClean="0"/>
            </a:br>
            <a:r>
              <a:rPr lang="en-US" sz="3600" dirty="0" smtClean="0"/>
              <a:t>Town Hall Meeting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44958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February 8, 2017</a:t>
            </a:r>
            <a:endParaRPr lang="en-US" dirty="0"/>
          </a:p>
        </p:txBody>
      </p:sp>
      <p:pic>
        <p:nvPicPr>
          <p:cNvPr id="205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7350"/>
            <a:ext cx="25606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64175"/>
            <a:ext cx="3930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456267"/>
          </a:xfrm>
        </p:spPr>
        <p:txBody>
          <a:bodyPr/>
          <a:lstStyle/>
          <a:p>
            <a:r>
              <a:rPr lang="en-US" dirty="0" smtClean="0"/>
              <a:t>Employment Barriers: What </a:t>
            </a:r>
            <a:r>
              <a:rPr lang="en-US" dirty="0"/>
              <a:t>are the employment barriers in your neighborhood?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00968"/>
              </p:ext>
            </p:extLst>
          </p:nvPr>
        </p:nvGraphicFramePr>
        <p:xfrm>
          <a:off x="457200" y="1447800"/>
          <a:ext cx="81534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1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What SERVICES WOULD HELP: Services </a:t>
            </a:r>
            <a:r>
              <a:rPr lang="en-US" sz="3200" dirty="0"/>
              <a:t>needed to assist residents to become employed: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767598"/>
              </p:ext>
            </p:extLst>
          </p:nvPr>
        </p:nvGraphicFramePr>
        <p:xfrm>
          <a:off x="457200" y="2141538"/>
          <a:ext cx="7772400" cy="285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900"/>
                <a:gridCol w="1079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Transportation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Job Skills Training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54%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After school child care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Job Fairs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Before school child care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22%</a:t>
                      </a:r>
                    </a:p>
                  </a:txBody>
                  <a:tcPr marL="8996" marR="8996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1263" y="5334000"/>
            <a:ext cx="70916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6% are currently attending college or </a:t>
            </a:r>
          </a:p>
          <a:p>
            <a:r>
              <a:rPr lang="en-US" sz="3200" dirty="0" smtClean="0">
                <a:latin typeface="+mj-lt"/>
              </a:rPr>
              <a:t>vocational training BUT 46% would like to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3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81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 smtClean="0"/>
              <a:t>WHAT SKILLS</a:t>
            </a:r>
            <a:r>
              <a:rPr lang="en-US" sz="3200" b="1" dirty="0" smtClean="0"/>
              <a:t>: </a:t>
            </a:r>
            <a:r>
              <a:rPr lang="en-US" sz="3200" dirty="0" smtClean="0"/>
              <a:t>What </a:t>
            </a:r>
            <a:r>
              <a:rPr lang="en-US" sz="3200" dirty="0"/>
              <a:t>types of skill development training would most benefit the adult(s) in your </a:t>
            </a:r>
            <a:r>
              <a:rPr lang="en-US" sz="3200" dirty="0" smtClean="0"/>
              <a:t>household?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74087"/>
              </p:ext>
            </p:extLst>
          </p:nvPr>
        </p:nvGraphicFramePr>
        <p:xfrm>
          <a:off x="457200" y="1752600"/>
          <a:ext cx="7772400" cy="449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067"/>
                <a:gridCol w="14393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Computer Skills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Cooking/food preparation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Budgeting/finances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Small business training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Relationship skills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 training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Child development/parenting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College prep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Vocational training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English skills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8996" marR="8996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Citizenship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8996" marR="8996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Use: Only 25% have a computer at home And 75% of that group Can Access the INTERNET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466755"/>
              </p:ext>
            </p:extLst>
          </p:nvPr>
        </p:nvGraphicFramePr>
        <p:xfrm>
          <a:off x="457200" y="2141538"/>
          <a:ext cx="7772400" cy="337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the computer/internet to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Search the internet or do research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 resume or other materials for a job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Practice computer skills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Send and receive email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school work or homework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entertainment and/or to play games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Access information about my child's school record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other reasons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0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Use the Computer/ Internet?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227060"/>
              </p:ext>
            </p:extLst>
          </p:nvPr>
        </p:nvGraphicFramePr>
        <p:xfrm>
          <a:off x="457200" y="18288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92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TRANSPORTATION ISSUES: Is </a:t>
            </a:r>
            <a:r>
              <a:rPr lang="en-US" dirty="0"/>
              <a:t>transportation a barrier when trying to get to work, school, the grocery store, the doctor, or other places?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375381"/>
              </p:ext>
            </p:extLst>
          </p:nvPr>
        </p:nvGraphicFramePr>
        <p:xfrm>
          <a:off x="457200" y="1600200"/>
          <a:ext cx="800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1" y="613993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UNLESS THEY HAD THEIR OWN CAR, TRANSPORATION WAS A BARRIER. ONLY 21% HAD THEIR OWN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7772400" cy="1456267"/>
          </a:xfrm>
        </p:spPr>
        <p:txBody>
          <a:bodyPr/>
          <a:lstStyle/>
          <a:p>
            <a:r>
              <a:rPr lang="en-US" dirty="0" smtClean="0"/>
              <a:t>Banking ISSUES: Only 38% have Checking Accounts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55117"/>
              </p:ext>
            </p:extLst>
          </p:nvPr>
        </p:nvGraphicFramePr>
        <p:xfrm>
          <a:off x="304800" y="16002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10593" y="6172200"/>
            <a:ext cx="6057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Without a Car, regular banking is less likely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3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86783"/>
            <a:ext cx="7772400" cy="1456267"/>
          </a:xfrm>
        </p:spPr>
        <p:txBody>
          <a:bodyPr/>
          <a:lstStyle/>
          <a:p>
            <a:r>
              <a:rPr lang="en-US" dirty="0" smtClean="0"/>
              <a:t>Usual Grocery: People Shop Close TO HOME without a CAR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1861"/>
              </p:ext>
            </p:extLst>
          </p:nvPr>
        </p:nvGraphicFramePr>
        <p:xfrm>
          <a:off x="438150" y="12192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61341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Families with their own car were more likely to get the 5 daily servings of fruits &amp; vegetable, (29% vs. 12% Adults, 33% vs 20% Children)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456267"/>
          </a:xfrm>
        </p:spPr>
        <p:txBody>
          <a:bodyPr/>
          <a:lstStyle/>
          <a:p>
            <a:r>
              <a:rPr lang="en-US" dirty="0"/>
              <a:t>Food: Are there times when there isn't </a:t>
            </a:r>
            <a:r>
              <a:rPr lang="en-US" dirty="0" smtClean="0"/>
              <a:t>enough </a:t>
            </a:r>
            <a:r>
              <a:rPr lang="en-US" dirty="0"/>
              <a:t>food in the house to eat</a:t>
            </a:r>
            <a:r>
              <a:rPr lang="en-US" dirty="0" smtClean="0"/>
              <a:t>? 65% Said “Yes”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31043"/>
              </p:ext>
            </p:extLst>
          </p:nvPr>
        </p:nvGraphicFramePr>
        <p:xfrm>
          <a:off x="655320" y="1800014"/>
          <a:ext cx="7924800" cy="368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340" y="5638800"/>
            <a:ext cx="856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62% of families were interested in a community garden on-site at DeSoto Bass \ Hilltop. All of them said they were willing to help maintain it.   Many families use the summer lunch program, (42%)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6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066799"/>
          </a:xfrm>
        </p:spPr>
        <p:txBody>
          <a:bodyPr/>
          <a:lstStyle/>
          <a:p>
            <a:r>
              <a:rPr lang="en-US" dirty="0" smtClean="0"/>
              <a:t>Health Issues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50954"/>
              </p:ext>
            </p:extLst>
          </p:nvPr>
        </p:nvGraphicFramePr>
        <p:xfrm>
          <a:off x="3563816" y="867728"/>
          <a:ext cx="51053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676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Good News</a:t>
            </a:r>
            <a:r>
              <a:rPr lang="en-US" dirty="0" smtClean="0"/>
              <a:t>: 90% have health insurance for them and their children and 84% indicated they had access to quality affordable healthcare for themselves and their children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4495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Bad News</a:t>
            </a:r>
            <a:r>
              <a:rPr lang="en-US" dirty="0" smtClean="0"/>
              <a:t>: There are Health Issues for a substantial minority of adults, (11% in “Poor” and 37% in only “Fair”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0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Choice Neighborhood Town Hall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/>
              <a:t>AGENDA</a:t>
            </a:r>
            <a:endParaRPr lang="en-US" alt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 smtClean="0"/>
              <a:t>Welcome</a:t>
            </a:r>
            <a:endParaRPr lang="en-US" altLang="en-US" dirty="0"/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2060"/>
                </a:solidFill>
              </a:rPr>
              <a:t>Introduce Team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2060"/>
                </a:solidFill>
              </a:rPr>
              <a:t>Goals for tonight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2060"/>
                </a:solidFill>
              </a:rPr>
              <a:t>Review Choice process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Household Assessment Results</a:t>
            </a:r>
            <a:endParaRPr lang="en-US" altLang="en-US" dirty="0">
              <a:solidFill>
                <a:srgbClr val="002060"/>
              </a:solidFill>
            </a:endParaRP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Discussion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Work Groups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Next Steps</a:t>
            </a:r>
            <a:endParaRPr lang="en-US" altLang="en-US" dirty="0">
              <a:solidFill>
                <a:srgbClr val="002060"/>
              </a:solidFill>
            </a:endParaRP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2060"/>
                </a:solidFill>
              </a:rPr>
              <a:t>Share </a:t>
            </a:r>
            <a:r>
              <a:rPr lang="en-US" altLang="en-US" dirty="0"/>
              <a:t>neighborhood survey link for broader input to the process.</a:t>
            </a:r>
          </a:p>
        </p:txBody>
      </p:sp>
    </p:spTree>
    <p:extLst>
      <p:ext uri="{BB962C8B-B14F-4D97-AF65-F5344CB8AC3E}">
        <p14:creationId xmlns:p14="http://schemas.microsoft.com/office/powerpoint/2010/main" val="6977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456267"/>
          </a:xfrm>
        </p:spPr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latin typeface="+mj-lt"/>
              </a:rPr>
              <a:t>Just under half  have children at home, (46%)</a:t>
            </a:r>
          </a:p>
          <a:p>
            <a:r>
              <a:rPr lang="en-US" sz="3100" dirty="0" smtClean="0">
                <a:latin typeface="+mj-lt"/>
              </a:rPr>
              <a:t>Schools Attended are Widely Scattered</a:t>
            </a:r>
          </a:p>
          <a:p>
            <a:pPr lvl="1"/>
            <a:r>
              <a:rPr lang="en-US" sz="3100" b="1" dirty="0" smtClean="0">
                <a:latin typeface="Calibri Light" panose="020F0302020204030204" pitchFamily="34" charset="0"/>
              </a:rPr>
              <a:t>High </a:t>
            </a:r>
            <a:r>
              <a:rPr lang="en-US" sz="3100" b="1" dirty="0">
                <a:latin typeface="Calibri Light" panose="020F0302020204030204" pitchFamily="34" charset="0"/>
              </a:rPr>
              <a:t>School </a:t>
            </a:r>
            <a:r>
              <a:rPr lang="en-US" sz="3100" dirty="0">
                <a:latin typeface="Calibri Light" panose="020F0302020204030204" pitchFamily="34" charset="0"/>
              </a:rPr>
              <a:t>(10 at Belmont, 9 at Dunbar, 5 at Thurgood Marshall, 2 at Meadowdale, 2 at Ponitz, 1 at Stivers, 1 at DECA, 1 at Trotwood)</a:t>
            </a:r>
          </a:p>
          <a:p>
            <a:pPr lvl="1"/>
            <a:r>
              <a:rPr lang="en-US" sz="3100" b="1" dirty="0">
                <a:latin typeface="Calibri Light" panose="020F0302020204030204" pitchFamily="34" charset="0"/>
              </a:rPr>
              <a:t>Elementary</a:t>
            </a:r>
            <a:r>
              <a:rPr lang="en-US" sz="3100" dirty="0">
                <a:latin typeface="Calibri Light" panose="020F0302020204030204" pitchFamily="34" charset="0"/>
              </a:rPr>
              <a:t> (City Day 9, Dayton Leadership 6, DECA 3, EJ Brown 4, Edison 7, Horizon 5, Imagine 2, </a:t>
            </a:r>
            <a:r>
              <a:rPr lang="en-US" sz="3100" dirty="0" smtClean="0">
                <a:latin typeface="Calibri Light" panose="020F0302020204030204" pitchFamily="34" charset="0"/>
              </a:rPr>
              <a:t>Louise </a:t>
            </a:r>
            <a:r>
              <a:rPr lang="en-US" sz="3100" dirty="0">
                <a:latin typeface="Calibri Light" panose="020F0302020204030204" pitchFamily="34" charset="0"/>
              </a:rPr>
              <a:t>Troy 7, Pathways 3, Rosa Parks 2, STEAM Academy 2, Valerie 6, Westwood 3, Wogaman 3, WOW </a:t>
            </a:r>
            <a:r>
              <a:rPr lang="en-US" sz="3100" dirty="0" smtClean="0">
                <a:latin typeface="Calibri Light" panose="020F0302020204030204" pitchFamily="34" charset="0"/>
              </a:rPr>
              <a:t>1</a:t>
            </a:r>
            <a:endParaRPr lang="en-US" sz="3100" dirty="0" smtClean="0">
              <a:latin typeface="+mj-lt"/>
            </a:endParaRPr>
          </a:p>
          <a:p>
            <a:r>
              <a:rPr lang="en-US" sz="3100" dirty="0" smtClean="0">
                <a:latin typeface="+mj-lt"/>
              </a:rPr>
              <a:t>Most  </a:t>
            </a:r>
            <a:r>
              <a:rPr lang="en-US" sz="3100" b="1" dirty="0" smtClean="0">
                <a:latin typeface="+mj-lt"/>
              </a:rPr>
              <a:t>preschoolers</a:t>
            </a:r>
            <a:r>
              <a:rPr lang="en-US" sz="3100" dirty="0" smtClean="0">
                <a:latin typeface="+mj-lt"/>
              </a:rPr>
              <a:t> are at MVCDC (Hilltop, Kings Highway, Rosa Parks)</a:t>
            </a:r>
          </a:p>
          <a:p>
            <a:r>
              <a:rPr lang="en-US" sz="3100" dirty="0" smtClean="0">
                <a:latin typeface="+mj-lt"/>
              </a:rPr>
              <a:t>70% are happy with their children's’ schools but 20% are not</a:t>
            </a:r>
          </a:p>
          <a:p>
            <a:r>
              <a:rPr lang="en-US" sz="3100" dirty="0">
                <a:latin typeface="+mj-lt"/>
              </a:rPr>
              <a:t>If preschool/child care were offered on-site would you use it</a:t>
            </a:r>
            <a:r>
              <a:rPr lang="en-US" sz="3100" dirty="0" smtClean="0">
                <a:latin typeface="+mj-lt"/>
              </a:rPr>
              <a:t>? </a:t>
            </a:r>
            <a:r>
              <a:rPr lang="en-US" sz="3100" b="1" dirty="0" smtClean="0">
                <a:latin typeface="+mj-lt"/>
              </a:rPr>
              <a:t>69% said they would</a:t>
            </a:r>
          </a:p>
          <a:p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43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Do your children participate in any of the following enrichment programs/activities?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353683"/>
              </p:ext>
            </p:extLst>
          </p:nvPr>
        </p:nvGraphicFramePr>
        <p:xfrm>
          <a:off x="457200" y="1371595"/>
          <a:ext cx="8229600" cy="487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676400"/>
              </a:tblGrid>
              <a:tr h="375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Children don't participate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Church activities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Sports/recreational activities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Dayton Metro Library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Tutoring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Boys &amp; Girls Club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Potter's House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Dakota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Greater Dayton Recreation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After school programs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Mentoring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</a:tr>
              <a:tr h="375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Leadership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6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activities would you like to see in your neighborhood for children and youth?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781386"/>
              </p:ext>
            </p:extLst>
          </p:nvPr>
        </p:nvGraphicFramePr>
        <p:xfrm>
          <a:off x="457200" y="1295394"/>
          <a:ext cx="8077200" cy="495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4945"/>
                <a:gridCol w="972255"/>
              </a:tblGrid>
              <a:tr h="412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0" marR="86360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Recreation/Sports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Art/Dance/Music/Singing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57%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Social Activities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Youth Leadership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Drug Prevention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Academic Tutoring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Job skills training/employment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assistance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Mentoring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Life Skills/financial literacy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Computer Classes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</a:p>
                  </a:txBody>
                  <a:tcPr marL="8996" marR="8996" marT="9525" marB="0" anchor="ctr"/>
                </a:tc>
              </a:tr>
              <a:tr h="41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Internships</a:t>
                      </a: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19%</a:t>
                      </a:r>
                    </a:p>
                  </a:txBody>
                  <a:tcPr marL="8996" marR="8996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2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3"/>
            <a:ext cx="7772400" cy="972207"/>
          </a:xfrm>
        </p:spPr>
        <p:txBody>
          <a:bodyPr/>
          <a:lstStyle/>
          <a:p>
            <a:r>
              <a:rPr lang="en-US" dirty="0" smtClean="0"/>
              <a:t>What Services WOULD Most Benefit Family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376077"/>
              </p:ext>
            </p:extLst>
          </p:nvPr>
        </p:nvGraphicFramePr>
        <p:xfrm>
          <a:off x="457200" y="685800"/>
          <a:ext cx="8305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73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</a:t>
            </a:r>
            <a:r>
              <a:rPr lang="en-US" dirty="0"/>
              <a:t>of Recreation: If there were a park in the area what features would you most like to have there?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596080"/>
              </p:ext>
            </p:extLst>
          </p:nvPr>
        </p:nvGraphicFramePr>
        <p:xfrm>
          <a:off x="457200" y="2052421"/>
          <a:ext cx="8305800" cy="448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28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4" y="228600"/>
            <a:ext cx="7772400" cy="1456267"/>
          </a:xfrm>
        </p:spPr>
        <p:txBody>
          <a:bodyPr/>
          <a:lstStyle/>
          <a:p>
            <a:r>
              <a:rPr lang="en-US" dirty="0"/>
              <a:t>Safety Issues: What are the safety concerns in your neighborhood or surrounding area?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58726"/>
              </p:ext>
            </p:extLst>
          </p:nvPr>
        </p:nvGraphicFramePr>
        <p:xfrm>
          <a:off x="425824" y="1684867"/>
          <a:ext cx="830580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4414" y="5824386"/>
            <a:ext cx="837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42% of respondents feel unsafe during the day and 69% feel unsafe after dark in the neighborhood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12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456267"/>
          </a:xfrm>
        </p:spPr>
        <p:txBody>
          <a:bodyPr/>
          <a:lstStyle/>
          <a:p>
            <a:r>
              <a:rPr lang="en-US" dirty="0" smtClean="0"/>
              <a:t>Ideas for </a:t>
            </a:r>
            <a:r>
              <a:rPr lang="en-US" dirty="0"/>
              <a:t>Crime Prevention: What Crime prevention activities could be successful in your neighborhood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402277"/>
              </p:ext>
            </p:extLst>
          </p:nvPr>
        </p:nvGraphicFramePr>
        <p:xfrm>
          <a:off x="457200" y="1913467"/>
          <a:ext cx="7772400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586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Dayton </a:t>
            </a:r>
            <a:r>
              <a:rPr lang="en-US" dirty="0"/>
              <a:t>Police Department: How could the Dayton Police Department improve services in your neighborhood?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08468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791200"/>
            <a:ext cx="849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 over 50% of residents had ‘some” or “ a lot of” trust in the Dayton Police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97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Strengths: What do you consider to be the strengths of your neighborhood?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11755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176" y="6019800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 Everyone, (89%) Could List Some Strengths of the Neighborhood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2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456267"/>
          </a:xfrm>
        </p:spPr>
        <p:txBody>
          <a:bodyPr/>
          <a:lstStyle/>
          <a:p>
            <a:r>
              <a:rPr lang="en-US" dirty="0"/>
              <a:t>Neighborhood Dislikes</a:t>
            </a:r>
            <a:r>
              <a:rPr lang="en-US" dirty="0" smtClean="0"/>
              <a:t>: What </a:t>
            </a:r>
            <a:r>
              <a:rPr lang="en-US" dirty="0"/>
              <a:t>are the things you don't like about this neighborhood?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003081"/>
              </p:ext>
            </p:extLst>
          </p:nvPr>
        </p:nvGraphicFramePr>
        <p:xfrm>
          <a:off x="-1066800" y="1524000"/>
          <a:ext cx="9220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11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Choice Neighborhoods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Goal: with residents and community stakeholders, create a transformation plan that meets the needs of people who live here.</a:t>
            </a:r>
          </a:p>
          <a:p>
            <a:pPr eaLnBrk="1" hangingPunct="1"/>
            <a:r>
              <a:rPr lang="en-US" altLang="en-US" sz="2800" smtClean="0"/>
              <a:t>Plan must have strategies to address: </a:t>
            </a:r>
          </a:p>
          <a:p>
            <a:pPr lvl="1" eaLnBrk="1" hangingPunct="1"/>
            <a:r>
              <a:rPr lang="en-US" altLang="en-US" sz="2400" b="1" smtClean="0"/>
              <a:t>people</a:t>
            </a:r>
            <a:r>
              <a:rPr lang="en-US" altLang="en-US" sz="2400" smtClean="0"/>
              <a:t> – social services, schools, jobs, </a:t>
            </a:r>
          </a:p>
          <a:p>
            <a:pPr lvl="1" eaLnBrk="1" hangingPunct="1"/>
            <a:r>
              <a:rPr lang="en-US" altLang="en-US" sz="2400" b="1" smtClean="0"/>
              <a:t>housing</a:t>
            </a:r>
            <a:r>
              <a:rPr lang="en-US" altLang="en-US" sz="2400" smtClean="0"/>
              <a:t> – high quality, affordable to a variety of incomes</a:t>
            </a:r>
          </a:p>
          <a:p>
            <a:pPr lvl="1" eaLnBrk="1" hangingPunct="1"/>
            <a:r>
              <a:rPr lang="en-US" altLang="en-US" sz="2400" b="1" smtClean="0"/>
              <a:t>neighborhood</a:t>
            </a:r>
            <a:r>
              <a:rPr lang="en-US" altLang="en-US" sz="2400" smtClean="0"/>
              <a:t> – physical environment, streets, amenities, condition of structures, transportation network. </a:t>
            </a:r>
          </a:p>
        </p:txBody>
      </p:sp>
    </p:spTree>
    <p:extLst>
      <p:ext uri="{BB962C8B-B14F-4D97-AF65-F5344CB8AC3E}">
        <p14:creationId xmlns:p14="http://schemas.microsoft.com/office/powerpoint/2010/main" val="23962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304800"/>
            <a:ext cx="7772400" cy="1456267"/>
          </a:xfrm>
        </p:spPr>
        <p:txBody>
          <a:bodyPr/>
          <a:lstStyle/>
          <a:p>
            <a:r>
              <a:rPr lang="en-US" dirty="0"/>
              <a:t>What types of businesses or services would you like to see in your neighborhood?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68920"/>
              </p:ext>
            </p:extLst>
          </p:nvPr>
        </p:nvGraphicFramePr>
        <p:xfrm>
          <a:off x="457200" y="15240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996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304800"/>
            <a:ext cx="7772400" cy="1456267"/>
          </a:xfrm>
        </p:spPr>
        <p:txBody>
          <a:bodyPr/>
          <a:lstStyle/>
          <a:p>
            <a:r>
              <a:rPr lang="en-US" dirty="0" smtClean="0"/>
              <a:t>Disability Issues: </a:t>
            </a:r>
            <a:r>
              <a:rPr lang="en-US" dirty="0"/>
              <a:t>What do you see as the most important issues affecting you or the disabled persons that you know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86105"/>
              </p:ext>
            </p:extLst>
          </p:nvPr>
        </p:nvGraphicFramePr>
        <p:xfrm>
          <a:off x="457200" y="1761067"/>
          <a:ext cx="8305800" cy="448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09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half of those with Disabled in House feel there are not enough supports in Neighborhood for Disabled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1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DISABLED SERVICES What </a:t>
            </a:r>
            <a:r>
              <a:rPr lang="en-US" dirty="0"/>
              <a:t>services would help you in your current living situation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84225"/>
              </p:ext>
            </p:extLst>
          </p:nvPr>
        </p:nvGraphicFramePr>
        <p:xfrm>
          <a:off x="152400" y="1905000"/>
          <a:ext cx="8763000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6965" y="5867400"/>
            <a:ext cx="830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THIRD of THE DISABLED INDICATED NO ADDITIONAL SERVICES WERE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55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Issues: Important issues affecting the seniors that you know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49773"/>
              </p:ext>
            </p:extLst>
          </p:nvPr>
        </p:nvGraphicFramePr>
        <p:xfrm>
          <a:off x="457200" y="2141538"/>
          <a:ext cx="77724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49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Services: What services would help the senior in his/her current living situation?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73190"/>
              </p:ext>
            </p:extLst>
          </p:nvPr>
        </p:nvGraphicFramePr>
        <p:xfrm>
          <a:off x="228600" y="2141538"/>
          <a:ext cx="8610600" cy="433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372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Discussion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Household Assessment is one tool to deepen our understanding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What do the results tell us?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What needs further discussion and study?</a:t>
            </a:r>
          </a:p>
          <a:p>
            <a:pPr lvl="1" eaLnBrk="1" hangingPunct="1"/>
            <a:r>
              <a:rPr lang="en-US" altLang="en-US" smtClean="0">
                <a:solidFill>
                  <a:schemeClr val="tx2"/>
                </a:solidFill>
              </a:rPr>
              <a:t>List Topics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Who wants to help?</a:t>
            </a:r>
          </a:p>
          <a:p>
            <a:pPr lvl="1" eaLnBrk="1" hangingPunct="1"/>
            <a:r>
              <a:rPr lang="en-US" altLang="en-US" smtClean="0">
                <a:solidFill>
                  <a:schemeClr val="tx2"/>
                </a:solidFill>
              </a:rPr>
              <a:t>Please sign up on poster board sheets. </a:t>
            </a:r>
          </a:p>
          <a:p>
            <a:pPr lvl="1" eaLnBrk="1" hangingPunct="1"/>
            <a:r>
              <a:rPr lang="en-US" altLang="en-US" smtClean="0">
                <a:solidFill>
                  <a:schemeClr val="tx2"/>
                </a:solidFill>
              </a:rPr>
              <a:t>Staffed by Choice Organizers at Front of room.</a:t>
            </a:r>
          </a:p>
          <a:p>
            <a:pPr eaLnBrk="1" hangingPunct="1"/>
            <a:endParaRPr lang="en-US" altLang="en-US" smtClean="0">
              <a:solidFill>
                <a:schemeClr val="tx2"/>
              </a:solidFill>
            </a:endParaRP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21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What’s ahead?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Design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Housing market study to determine demand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Architectural design/development concepts for housing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What do people want? Types.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Senior cottages, own their own home, attached townhouses etc.?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What can people afford? HUD says mixed income? What does that mean in Dayton, Ohio?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Repositioning neighborhood assets, ie. parks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Recommendations to streets and infrastructure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How should new housing be better connected to neighborhood </a:t>
            </a:r>
            <a:r>
              <a:rPr lang="en-US" dirty="0" smtClean="0"/>
              <a:t>amenities </a:t>
            </a:r>
            <a:r>
              <a:rPr lang="en-US" dirty="0"/>
              <a:t>and transportation network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Replacement of public housing</a:t>
            </a:r>
            <a:endParaRPr lang="en-US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HUD Requirement: 1:1 housing replacement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Available land for housing development in West Dayton could easily accommodate anyone who does not want to leave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9669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 Choice Communication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Current Strategies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Choice </a:t>
            </a:r>
            <a:r>
              <a:rPr lang="en-US" altLang="en-US" dirty="0"/>
              <a:t>newsletter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Sharing information </a:t>
            </a:r>
            <a:r>
              <a:rPr lang="en-US" altLang="en-US" dirty="0"/>
              <a:t>in other groups </a:t>
            </a:r>
            <a:r>
              <a:rPr lang="en-US" altLang="en-US" dirty="0" smtClean="0"/>
              <a:t>newsletters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 Development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Website</a:t>
            </a:r>
            <a:endParaRPr lang="en-US" altLang="en-US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Facebook page – in </a:t>
            </a:r>
            <a:r>
              <a:rPr lang="en-US" altLang="en-US" dirty="0" smtClean="0"/>
              <a:t>development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One to One meetings with Choice Community Organizers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What </a:t>
            </a:r>
            <a:r>
              <a:rPr lang="en-US" altLang="en-US" dirty="0"/>
              <a:t>else should we be doing?</a:t>
            </a:r>
          </a:p>
        </p:txBody>
      </p:sp>
    </p:spTree>
    <p:extLst>
      <p:ext uri="{BB962C8B-B14F-4D97-AF65-F5344CB8AC3E}">
        <p14:creationId xmlns:p14="http://schemas.microsoft.com/office/powerpoint/2010/main" val="16060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 for attending!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Mailing List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you are not on our mailing list, please complete a card and return at the end of the meeting.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Neighborhood Survey Link, via Survey Monkey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www.research.net/r/HUDChoiceNeighborhood</a:t>
            </a:r>
            <a:endParaRPr lang="en-US" u="sng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Pick up a slip with a  link on the way out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Prefer a paper copy? Pick up at the end of the meeting 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Want to talk further with a Choice Community Organizer?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Contact: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Amy Clanton,  853-2537, </a:t>
            </a:r>
            <a:r>
              <a:rPr lang="en-US" dirty="0" smtClean="0">
                <a:hlinkClick r:id="rId3"/>
              </a:rPr>
              <a:t>Aclanton@citywidedev.com</a:t>
            </a:r>
            <a:endParaRPr lang="en-US" dirty="0" smtClean="0"/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Karen DeMasi, 853-2555, </a:t>
            </a:r>
            <a:r>
              <a:rPr lang="en-US" dirty="0" smtClean="0">
                <a:hlinkClick r:id="rId4"/>
              </a:rPr>
              <a:t>Kdemasi@citywidedev.com</a:t>
            </a:r>
            <a:endParaRPr lang="en-US" dirty="0" smtClean="0"/>
          </a:p>
          <a:p>
            <a:pPr marL="77724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Choice Geography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7724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How does Choice impact me?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local effort recognizes that each neighborhood is unique and has different needs.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Choice team doing “micro planning” at neighborhood level with established neighborhood groups and building groups where none exist.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provide resources, technical assistance </a:t>
            </a:r>
            <a:r>
              <a:rPr lang="en-US" altLang="en-US" sz="2400" u="sng" smtClean="0"/>
              <a:t>now</a:t>
            </a:r>
            <a:r>
              <a:rPr lang="en-US" altLang="en-US" sz="2400" smtClean="0"/>
              <a:t> to improve neighborhoods during planning process.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create transformation plan and seek adoption by HUD to garner resources to improve the entire community. </a:t>
            </a:r>
          </a:p>
        </p:txBody>
      </p:sp>
    </p:spTree>
    <p:extLst>
      <p:ext uri="{BB962C8B-B14F-4D97-AF65-F5344CB8AC3E}">
        <p14:creationId xmlns:p14="http://schemas.microsoft.com/office/powerpoint/2010/main" val="4606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2" y="0"/>
            <a:ext cx="6915498" cy="32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 Are THE ISSUES?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 are the Interests?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DeSoto BASS AND HILLTOP RESIDENT SURVEY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31" y="4038600"/>
            <a:ext cx="5714228" cy="140546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Richard Stock, PhD.</a:t>
            </a:r>
          </a:p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Director, Business Research Group</a:t>
            </a:r>
          </a:p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University of Dayton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5703"/>
            <a:ext cx="7772400" cy="1456267"/>
          </a:xfrm>
        </p:spPr>
        <p:txBody>
          <a:bodyPr/>
          <a:lstStyle/>
          <a:p>
            <a:r>
              <a:rPr lang="en-US" b="1" dirty="0" smtClean="0"/>
              <a:t> Who filled out the Survey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094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133 People at DeSoto Bass and 46 people at </a:t>
            </a:r>
            <a:r>
              <a:rPr lang="en-US" sz="2600" dirty="0" smtClean="0"/>
              <a:t>Hilltop</a:t>
            </a:r>
          </a:p>
          <a:p>
            <a:r>
              <a:rPr lang="en-US" sz="2600" dirty="0" smtClean="0"/>
              <a:t>How long have you lived at DeSoto Bass / Hilltop? </a:t>
            </a:r>
          </a:p>
          <a:p>
            <a:pPr lvl="1"/>
            <a:r>
              <a:rPr lang="en-US" sz="2600" dirty="0" smtClean="0"/>
              <a:t>Half of the people talked to had lived here less than 3 years.</a:t>
            </a:r>
          </a:p>
          <a:p>
            <a:pPr lvl="1"/>
            <a:r>
              <a:rPr lang="en-US" sz="2600" dirty="0" smtClean="0"/>
              <a:t>25% of the people talked to lived here more than 9 years</a:t>
            </a:r>
          </a:p>
          <a:p>
            <a:pPr marL="457200" indent="-457200"/>
            <a:r>
              <a:rPr lang="en-US" sz="2600" dirty="0" smtClean="0"/>
              <a:t>While about half were living by themselves, 78 of the 179 people responding had children</a:t>
            </a:r>
          </a:p>
          <a:p>
            <a:pPr marL="457200" indent="-457200"/>
            <a:r>
              <a:rPr lang="en-US" sz="2600" dirty="0" smtClean="0"/>
              <a:t>42% want to live at DeSoto Bass/ Hilltop as long as they can and another 17% plan at least 2 more years</a:t>
            </a:r>
          </a:p>
          <a:p>
            <a:pPr marL="457200" indent="-457200"/>
            <a:r>
              <a:rPr lang="en-US" sz="2600" dirty="0" smtClean="0"/>
              <a:t>Slightly more than half, (59%), are “Very” or “Somewhat” Satisfied with living at DeSoto Bass / Hilltop</a:t>
            </a:r>
          </a:p>
          <a:p>
            <a:pPr marL="457200" indent="-457200"/>
            <a:endParaRPr lang="en-US" sz="2800" dirty="0" smtClean="0"/>
          </a:p>
          <a:p>
            <a:pPr marL="457200" indent="-457200"/>
            <a:endParaRPr lang="en-US" sz="2800" dirty="0" smtClean="0"/>
          </a:p>
          <a:p>
            <a:pPr marL="457200" indent="-457200"/>
            <a:endParaRPr lang="en-US" dirty="0" smtClean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94"/>
            <a:ext cx="7772400" cy="1456267"/>
          </a:xfrm>
        </p:spPr>
        <p:txBody>
          <a:bodyPr/>
          <a:lstStyle/>
          <a:p>
            <a:r>
              <a:rPr lang="en-US" b="1" dirty="0" smtClean="0"/>
              <a:t>Employment Issues: only 22% Are Employed and ONLY 11% Are EMPLOYED Full-time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275529"/>
              </p:ext>
            </p:extLst>
          </p:nvPr>
        </p:nvGraphicFramePr>
        <p:xfrm>
          <a:off x="457200" y="12954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0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772400" cy="1456267"/>
          </a:xfrm>
        </p:spPr>
        <p:txBody>
          <a:bodyPr/>
          <a:lstStyle/>
          <a:p>
            <a:r>
              <a:rPr lang="en-US" b="1" dirty="0" smtClean="0"/>
              <a:t>Employment Interests: What </a:t>
            </a:r>
            <a:r>
              <a:rPr lang="en-US" b="1" dirty="0"/>
              <a:t>type of job are you interested in?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344136"/>
              </p:ext>
            </p:extLst>
          </p:nvPr>
        </p:nvGraphicFramePr>
        <p:xfrm>
          <a:off x="457200" y="1066800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52759</TotalTime>
  <Words>1671</Words>
  <Application>Microsoft Office PowerPoint</Application>
  <PresentationFormat>On-screen Show (4:3)</PresentationFormat>
  <Paragraphs>249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 Light</vt:lpstr>
      <vt:lpstr>Cambria</vt:lpstr>
      <vt:lpstr>Calibri</vt:lpstr>
      <vt:lpstr>Celestial</vt:lpstr>
      <vt:lpstr>Adjacency</vt:lpstr>
      <vt:lpstr>1_Adjacency</vt:lpstr>
      <vt:lpstr>Choice Neighborhoods   Town Hall Meeting</vt:lpstr>
      <vt:lpstr>Choice Neighborhood Town Hall</vt:lpstr>
      <vt:lpstr>Choice Neighborhoods</vt:lpstr>
      <vt:lpstr>Choice Geography</vt:lpstr>
      <vt:lpstr>How does Choice impact me?</vt:lpstr>
      <vt:lpstr>What Are THE ISSUES?  What are the Interests? DeSoto BASS AND HILLTOP RESIDENT SURVEY</vt:lpstr>
      <vt:lpstr> Who filled out the Survey</vt:lpstr>
      <vt:lpstr>Employment Issues: only 22% Are Employed and ONLY 11% Are EMPLOYED Full-time</vt:lpstr>
      <vt:lpstr>Employment Interests: What type of job are you interested in?</vt:lpstr>
      <vt:lpstr>Employment Barriers: What are the employment barriers in your neighborhood? </vt:lpstr>
      <vt:lpstr>What SERVICES WOULD HELP: Services needed to assist residents to become employed: </vt:lpstr>
      <vt:lpstr> WHAT SKILLS: What types of skill development training would most benefit the adult(s) in your household? </vt:lpstr>
      <vt:lpstr>Computer Use: Only 25% have a computer at home And 75% of that group Can Access the INTERNET</vt:lpstr>
      <vt:lpstr>Where Do YOU Use the Computer/ Internet?</vt:lpstr>
      <vt:lpstr>TRANSPORTATION ISSUES: Is transportation a barrier when trying to get to work, school, the grocery store, the doctor, or other places?</vt:lpstr>
      <vt:lpstr>Banking ISSUES: Only 38% have Checking Accounts</vt:lpstr>
      <vt:lpstr>Usual Grocery: People Shop Close TO HOME without a CAR </vt:lpstr>
      <vt:lpstr>Food: Are there times when there isn't enough food in the house to eat? 65% Said “Yes”</vt:lpstr>
      <vt:lpstr>Health Issues</vt:lpstr>
      <vt:lpstr>Children</vt:lpstr>
      <vt:lpstr>Do your children participate in any of the following enrichment programs/activities?</vt:lpstr>
      <vt:lpstr>What activities would you like to see in your neighborhood for children and youth?</vt:lpstr>
      <vt:lpstr>What Services WOULD Most Benefit Family</vt:lpstr>
      <vt:lpstr>Speaking of Recreation: If there were a park in the area what features would you most like to have there? </vt:lpstr>
      <vt:lpstr>Safety Issues: What are the safety concerns in your neighborhood or surrounding area? </vt:lpstr>
      <vt:lpstr>Ideas for Crime Prevention: What Crime prevention activities could be successful in your neighborhood</vt:lpstr>
      <vt:lpstr>Dayton Police Department: How could the Dayton Police Department improve services in your neighborhood?</vt:lpstr>
      <vt:lpstr>Neighborhood Strengths: What do you consider to be the strengths of your neighborhood? </vt:lpstr>
      <vt:lpstr>Neighborhood Dislikes: What are the things you don't like about this neighborhood? </vt:lpstr>
      <vt:lpstr>What types of businesses or services would you like to see in your neighborhood? </vt:lpstr>
      <vt:lpstr>Disability Issues: What do you see as the most important issues affecting you or the disabled persons that you know</vt:lpstr>
      <vt:lpstr>DISABLED SERVICES What services would help you in your current living situation?</vt:lpstr>
      <vt:lpstr>Senior Issues: Important issues affecting the seniors that you know</vt:lpstr>
      <vt:lpstr>Senior Services: What services would help the senior in his/her current living situation? </vt:lpstr>
      <vt:lpstr>Discussion</vt:lpstr>
      <vt:lpstr>What’s ahead? </vt:lpstr>
      <vt:lpstr> Choice Communication </vt:lpstr>
      <vt:lpstr>Thank you for attending!</vt:lpstr>
    </vt:vector>
  </TitlesOfParts>
  <Company>University of Dayton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wilsonmc</dc:creator>
  <cp:lastModifiedBy>Michael Melko</cp:lastModifiedBy>
  <cp:revision>1077</cp:revision>
  <cp:lastPrinted>2017-02-02T15:45:13Z</cp:lastPrinted>
  <dcterms:created xsi:type="dcterms:W3CDTF">2010-10-14T18:10:42Z</dcterms:created>
  <dcterms:modified xsi:type="dcterms:W3CDTF">2017-12-08T16:40:11Z</dcterms:modified>
</cp:coreProperties>
</file>